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62" r:id="rId3"/>
    <p:sldId id="257" r:id="rId4"/>
    <p:sldId id="267" r:id="rId5"/>
    <p:sldId id="258" r:id="rId6"/>
    <p:sldId id="266" r:id="rId7"/>
    <p:sldId id="260" r:id="rId8"/>
    <p:sldId id="259" r:id="rId9"/>
    <p:sldId id="268" r:id="rId10"/>
    <p:sldId id="264" r:id="rId11"/>
    <p:sldId id="270" r:id="rId12"/>
    <p:sldId id="269" r:id="rId13"/>
    <p:sldId id="271" r:id="rId14"/>
    <p:sldId id="263" r:id="rId15"/>
    <p:sldId id="265" r:id="rId16"/>
  </p:sldIdLst>
  <p:sldSz cx="18288000" cy="10287000"/>
  <p:notesSz cx="6858000" cy="9144000"/>
  <p:embeddedFontLst>
    <p:embeddedFont>
      <p:font typeface="Agrandir Medium" panose="020B0604020202020204" charset="0"/>
      <p:regular r:id="rId18"/>
    </p:embeddedFont>
    <p:embeddedFont>
      <p:font typeface="Bryndan Write" panose="020B0604020202020204" charset="0"/>
      <p:regular r:id="rId19"/>
    </p:embeddedFont>
    <p:embeddedFont>
      <p:font typeface="Calibri" panose="020F0502020204030204" pitchFamily="34" charset="0"/>
      <p:regular r:id="rId20"/>
      <p:bold r:id="rId21"/>
      <p:italic r:id="rId22"/>
      <p:boldItalic r:id="rId23"/>
    </p:embeddedFont>
    <p:embeddedFont>
      <p:font typeface="Montserrat Medium" panose="00000600000000000000" pitchFamily="2" charset="0"/>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546" autoAdjust="0"/>
  </p:normalViewPr>
  <p:slideViewPr>
    <p:cSldViewPr>
      <p:cViewPr varScale="1">
        <p:scale>
          <a:sx n="65" d="100"/>
          <a:sy n="65" d="100"/>
        </p:scale>
        <p:origin x="10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D26EE-53BF-482A-BB73-6925DDC23670}"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916C7-A3E9-438A-A92C-7609DC4A421E}" type="slidenum">
              <a:rPr lang="en-US" smtClean="0"/>
              <a:t>‹#›</a:t>
            </a:fld>
            <a:endParaRPr lang="en-US"/>
          </a:p>
        </p:txBody>
      </p:sp>
    </p:spTree>
    <p:extLst>
      <p:ext uri="{BB962C8B-B14F-4D97-AF65-F5344CB8AC3E}">
        <p14:creationId xmlns:p14="http://schemas.microsoft.com/office/powerpoint/2010/main" val="218254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16C7-A3E9-438A-A92C-7609DC4A421E}" type="slidenum">
              <a:rPr lang="en-US" smtClean="0"/>
              <a:t>2</a:t>
            </a:fld>
            <a:endParaRPr lang="en-US"/>
          </a:p>
        </p:txBody>
      </p:sp>
    </p:spTree>
    <p:extLst>
      <p:ext uri="{BB962C8B-B14F-4D97-AF65-F5344CB8AC3E}">
        <p14:creationId xmlns:p14="http://schemas.microsoft.com/office/powerpoint/2010/main" val="86470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few minutes brainstorming with your neighbor(s). What are some activities that we can use to improve student interpersonal communication skills?</a:t>
            </a:r>
          </a:p>
        </p:txBody>
      </p:sp>
      <p:sp>
        <p:nvSpPr>
          <p:cNvPr id="4" name="Slide Number Placeholder 3"/>
          <p:cNvSpPr>
            <a:spLocks noGrp="1"/>
          </p:cNvSpPr>
          <p:nvPr>
            <p:ph type="sldNum" sz="quarter" idx="5"/>
          </p:nvPr>
        </p:nvSpPr>
        <p:spPr/>
        <p:txBody>
          <a:bodyPr/>
          <a:lstStyle/>
          <a:p>
            <a:fld id="{D24916C7-A3E9-438A-A92C-7609DC4A421E}" type="slidenum">
              <a:rPr lang="en-US" smtClean="0"/>
              <a:t>13</a:t>
            </a:fld>
            <a:endParaRPr lang="en-US"/>
          </a:p>
        </p:txBody>
      </p:sp>
    </p:spTree>
    <p:extLst>
      <p:ext uri="{BB962C8B-B14F-4D97-AF65-F5344CB8AC3E}">
        <p14:creationId xmlns:p14="http://schemas.microsoft.com/office/powerpoint/2010/main" val="422814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Educators at teaching institutions</a:t>
            </a:r>
          </a:p>
          <a:p>
            <a:r>
              <a:rPr lang="en-US" dirty="0"/>
              <a:t>Commitment to the student</a:t>
            </a:r>
          </a:p>
          <a:p>
            <a:r>
              <a:rPr lang="en-US" dirty="0"/>
              <a:t>Lifelong learners</a:t>
            </a:r>
          </a:p>
          <a:p>
            <a:r>
              <a:rPr lang="en-US" dirty="0"/>
              <a:t>Using a variety of tactics to foster student success</a:t>
            </a:r>
          </a:p>
        </p:txBody>
      </p:sp>
      <p:sp>
        <p:nvSpPr>
          <p:cNvPr id="4" name="Slide Number Placeholder 3"/>
          <p:cNvSpPr>
            <a:spLocks noGrp="1"/>
          </p:cNvSpPr>
          <p:nvPr>
            <p:ph type="sldNum" sz="quarter" idx="5"/>
          </p:nvPr>
        </p:nvSpPr>
        <p:spPr/>
        <p:txBody>
          <a:bodyPr/>
          <a:lstStyle/>
          <a:p>
            <a:fld id="{D24916C7-A3E9-438A-A92C-7609DC4A421E}" type="slidenum">
              <a:rPr lang="en-US" smtClean="0"/>
              <a:t>3</a:t>
            </a:fld>
            <a:endParaRPr lang="en-US"/>
          </a:p>
        </p:txBody>
      </p:sp>
    </p:spTree>
    <p:extLst>
      <p:ext uri="{BB962C8B-B14F-4D97-AF65-F5344CB8AC3E}">
        <p14:creationId xmlns:p14="http://schemas.microsoft.com/office/powerpoint/2010/main" val="132113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https://www.ncbi.nlm.nih.gov/books/NBK84226/table/ch3.t1/?report=objectonly</a:t>
            </a:r>
          </a:p>
        </p:txBody>
      </p:sp>
      <p:sp>
        <p:nvSpPr>
          <p:cNvPr id="4" name="Slide Number Placeholder 3"/>
          <p:cNvSpPr>
            <a:spLocks noGrp="1"/>
          </p:cNvSpPr>
          <p:nvPr>
            <p:ph type="sldNum" sz="quarter" idx="5"/>
          </p:nvPr>
        </p:nvSpPr>
        <p:spPr/>
        <p:txBody>
          <a:bodyPr/>
          <a:lstStyle/>
          <a:p>
            <a:fld id="{D24916C7-A3E9-438A-A92C-7609DC4A421E}" type="slidenum">
              <a:rPr lang="en-US" smtClean="0"/>
              <a:t>4</a:t>
            </a:fld>
            <a:endParaRPr lang="en-US"/>
          </a:p>
        </p:txBody>
      </p:sp>
    </p:spTree>
    <p:extLst>
      <p:ext uri="{BB962C8B-B14F-4D97-AF65-F5344CB8AC3E}">
        <p14:creationId xmlns:p14="http://schemas.microsoft.com/office/powerpoint/2010/main" val="224615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3040"/>
              </a:lnSpc>
            </a:pPr>
            <a:r>
              <a:rPr lang="en-US" sz="1200" dirty="0">
                <a:solidFill>
                  <a:srgbClr val="000000"/>
                </a:solidFill>
                <a:latin typeface="Montserrat Medium"/>
              </a:rPr>
              <a:t>Connections with others: peers, professors, professionals</a:t>
            </a:r>
          </a:p>
          <a:p>
            <a:pPr algn="l">
              <a:lnSpc>
                <a:spcPts val="3040"/>
              </a:lnSpc>
            </a:pPr>
            <a:r>
              <a:rPr lang="en-US" sz="1200" dirty="0">
                <a:solidFill>
                  <a:srgbClr val="000000"/>
                </a:solidFill>
                <a:latin typeface="Montserrat Medium"/>
              </a:rPr>
              <a:t>Enhance educational experiences</a:t>
            </a:r>
          </a:p>
          <a:p>
            <a:pPr algn="l">
              <a:lnSpc>
                <a:spcPts val="3040"/>
              </a:lnSpc>
            </a:pPr>
            <a:r>
              <a:rPr lang="en-US" sz="1200" dirty="0">
                <a:solidFill>
                  <a:srgbClr val="000000"/>
                </a:solidFill>
                <a:latin typeface="Montserrat Medium"/>
              </a:rPr>
              <a:t>Promotes active participation, engagement, and collaboration</a:t>
            </a:r>
          </a:p>
          <a:p>
            <a:pPr algn="l">
              <a:lnSpc>
                <a:spcPts val="3040"/>
              </a:lnSpc>
            </a:pPr>
            <a:r>
              <a:rPr lang="en-US" sz="1200" dirty="0">
                <a:solidFill>
                  <a:srgbClr val="000000"/>
                </a:solidFill>
                <a:latin typeface="Montserrat Medium"/>
              </a:rPr>
              <a:t>Improve the learning environment</a:t>
            </a:r>
          </a:p>
          <a:p>
            <a:endParaRPr lang="en-US" dirty="0"/>
          </a:p>
        </p:txBody>
      </p:sp>
      <p:sp>
        <p:nvSpPr>
          <p:cNvPr id="4" name="Slide Number Placeholder 3"/>
          <p:cNvSpPr>
            <a:spLocks noGrp="1"/>
          </p:cNvSpPr>
          <p:nvPr>
            <p:ph type="sldNum" sz="quarter" idx="5"/>
          </p:nvPr>
        </p:nvSpPr>
        <p:spPr/>
        <p:txBody>
          <a:bodyPr/>
          <a:lstStyle/>
          <a:p>
            <a:fld id="{D24916C7-A3E9-438A-A92C-7609DC4A421E}" type="slidenum">
              <a:rPr lang="en-US" smtClean="0"/>
              <a:t>5</a:t>
            </a:fld>
            <a:endParaRPr lang="en-US"/>
          </a:p>
        </p:txBody>
      </p:sp>
    </p:spTree>
    <p:extLst>
      <p:ext uri="{BB962C8B-B14F-4D97-AF65-F5344CB8AC3E}">
        <p14:creationId xmlns:p14="http://schemas.microsoft.com/office/powerpoint/2010/main" val="235742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neurodivergent students? How can we accommodate their needs?</a:t>
            </a:r>
          </a:p>
        </p:txBody>
      </p:sp>
      <p:sp>
        <p:nvSpPr>
          <p:cNvPr id="4" name="Slide Number Placeholder 3"/>
          <p:cNvSpPr>
            <a:spLocks noGrp="1"/>
          </p:cNvSpPr>
          <p:nvPr>
            <p:ph type="sldNum" sz="quarter" idx="5"/>
          </p:nvPr>
        </p:nvSpPr>
        <p:spPr/>
        <p:txBody>
          <a:bodyPr/>
          <a:lstStyle/>
          <a:p>
            <a:fld id="{D24916C7-A3E9-438A-A92C-7609DC4A421E}" type="slidenum">
              <a:rPr lang="en-US" smtClean="0"/>
              <a:t>6</a:t>
            </a:fld>
            <a:endParaRPr lang="en-US"/>
          </a:p>
        </p:txBody>
      </p:sp>
    </p:spTree>
    <p:extLst>
      <p:ext uri="{BB962C8B-B14F-4D97-AF65-F5344CB8AC3E}">
        <p14:creationId xmlns:p14="http://schemas.microsoft.com/office/powerpoint/2010/main" val="331049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Reluctance of covid students in the classroom. Taking the backseat. Apprehension about involvement</a:t>
            </a:r>
          </a:p>
          <a:p>
            <a:r>
              <a:rPr lang="en-US" dirty="0"/>
              <a:t>Now is more vital than before because we need to pull them back. No longer living behind masks.</a:t>
            </a:r>
          </a:p>
          <a:p>
            <a:endParaRPr lang="en-US" dirty="0"/>
          </a:p>
        </p:txBody>
      </p:sp>
      <p:sp>
        <p:nvSpPr>
          <p:cNvPr id="4" name="Slide Number Placeholder 3"/>
          <p:cNvSpPr>
            <a:spLocks noGrp="1"/>
          </p:cNvSpPr>
          <p:nvPr>
            <p:ph type="sldNum" sz="quarter" idx="5"/>
          </p:nvPr>
        </p:nvSpPr>
        <p:spPr/>
        <p:txBody>
          <a:bodyPr/>
          <a:lstStyle/>
          <a:p>
            <a:fld id="{D24916C7-A3E9-438A-A92C-7609DC4A421E}" type="slidenum">
              <a:rPr lang="en-US" smtClean="0"/>
              <a:t>7</a:t>
            </a:fld>
            <a:endParaRPr lang="en-US"/>
          </a:p>
        </p:txBody>
      </p:sp>
    </p:spTree>
    <p:extLst>
      <p:ext uri="{BB962C8B-B14F-4D97-AF65-F5344CB8AC3E}">
        <p14:creationId xmlns:p14="http://schemas.microsoft.com/office/powerpoint/2010/main" val="315059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Listening: </a:t>
            </a:r>
            <a:r>
              <a:rPr lang="en-US" sz="1800" kern="0" dirty="0">
                <a:solidFill>
                  <a:srgbClr val="364152"/>
                </a:solidFill>
                <a:effectLst/>
                <a:latin typeface="Inter"/>
                <a:ea typeface="Times New Roman" panose="02020603050405020304" pitchFamily="18" charset="0"/>
                <a:cs typeface="Times New Roman" panose="02020603050405020304" pitchFamily="18" charset="0"/>
              </a:rPr>
              <a:t>Active listening is a fundamental aspect of effective communication. Encouraging students to actively listen to their peers and instructors promotes understanding and fosters empathy. Instructors can incorporate activities that cultivate active listening skills, such as small group discussions and role-playing exercises.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24916C7-A3E9-438A-A92C-7609DC4A421E}" type="slidenum">
              <a:rPr lang="en-US" smtClean="0"/>
              <a:t>8</a:t>
            </a:fld>
            <a:endParaRPr lang="en-US"/>
          </a:p>
        </p:txBody>
      </p:sp>
    </p:spTree>
    <p:extLst>
      <p:ext uri="{BB962C8B-B14F-4D97-AF65-F5344CB8AC3E}">
        <p14:creationId xmlns:p14="http://schemas.microsoft.com/office/powerpoint/2010/main" val="227228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16C7-A3E9-438A-A92C-7609DC4A421E}" type="slidenum">
              <a:rPr lang="en-US" smtClean="0"/>
              <a:t>9</a:t>
            </a:fld>
            <a:endParaRPr lang="en-US"/>
          </a:p>
        </p:txBody>
      </p:sp>
    </p:spTree>
    <p:extLst>
      <p:ext uri="{BB962C8B-B14F-4D97-AF65-F5344CB8AC3E}">
        <p14:creationId xmlns:p14="http://schemas.microsoft.com/office/powerpoint/2010/main" val="2647040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few minutes brainstorming with your neighbor(s). What are some activities that we can use to improve student interpersonal communication skills?</a:t>
            </a:r>
          </a:p>
        </p:txBody>
      </p:sp>
      <p:sp>
        <p:nvSpPr>
          <p:cNvPr id="4" name="Slide Number Placeholder 3"/>
          <p:cNvSpPr>
            <a:spLocks noGrp="1"/>
          </p:cNvSpPr>
          <p:nvPr>
            <p:ph type="sldNum" sz="quarter" idx="5"/>
          </p:nvPr>
        </p:nvSpPr>
        <p:spPr/>
        <p:txBody>
          <a:bodyPr/>
          <a:lstStyle/>
          <a:p>
            <a:fld id="{D24916C7-A3E9-438A-A92C-7609DC4A421E}" type="slidenum">
              <a:rPr lang="en-US" smtClean="0"/>
              <a:t>12</a:t>
            </a:fld>
            <a:endParaRPr lang="en-US"/>
          </a:p>
        </p:txBody>
      </p:sp>
    </p:spTree>
    <p:extLst>
      <p:ext uri="{BB962C8B-B14F-4D97-AF65-F5344CB8AC3E}">
        <p14:creationId xmlns:p14="http://schemas.microsoft.com/office/powerpoint/2010/main" val="213322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1.svg"/><Relationship Id="rId5" Type="http://schemas.openxmlformats.org/officeDocument/2006/relationships/image" Target="../media/image22.sv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2354240" y="2122057"/>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211169" y="3277767"/>
            <a:ext cx="13515848" cy="2447529"/>
          </a:xfrm>
          <a:prstGeom prst="rect">
            <a:avLst/>
          </a:prstGeom>
        </p:spPr>
        <p:txBody>
          <a:bodyPr wrap="square" lIns="0" tIns="0" rIns="0" bIns="0" rtlCol="0" anchor="t">
            <a:spAutoFit/>
          </a:bodyPr>
          <a:lstStyle/>
          <a:p>
            <a:pPr algn="ctr">
              <a:lnSpc>
                <a:spcPts val="10016"/>
              </a:lnSpc>
            </a:pPr>
            <a:r>
              <a:rPr lang="en-US" sz="6600" dirty="0">
                <a:solidFill>
                  <a:srgbClr val="000000"/>
                </a:solidFill>
                <a:latin typeface="Bryndan Write Bold"/>
              </a:rPr>
              <a:t>Implementing Interpersonal Communication in the Classroom</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9">
            <a:extLst>
              <a:ext uri="{FF2B5EF4-FFF2-40B4-BE49-F238E27FC236}">
                <a16:creationId xmlns:a16="http://schemas.microsoft.com/office/drawing/2014/main" id="{9C39288E-1A66-610A-0ED8-B48EEC50E12D}"/>
              </a:ext>
            </a:extLst>
          </p:cNvPr>
          <p:cNvSpPr txBox="1"/>
          <p:nvPr/>
        </p:nvSpPr>
        <p:spPr>
          <a:xfrm>
            <a:off x="5410200" y="6595128"/>
            <a:ext cx="4800600" cy="646331"/>
          </a:xfrm>
          <a:prstGeom prst="rect">
            <a:avLst/>
          </a:prstGeom>
          <a:noFill/>
        </p:spPr>
        <p:txBody>
          <a:bodyPr wrap="square" rtlCol="0">
            <a:spAutoFit/>
          </a:bodyPr>
          <a:lstStyle/>
          <a:p>
            <a:r>
              <a:rPr lang="en-US" dirty="0">
                <a:latin typeface="Inter"/>
              </a:rPr>
              <a:t>Brandy Shirely DePriest, Ph.D.</a:t>
            </a:r>
          </a:p>
          <a:p>
            <a:r>
              <a:rPr lang="en-US" dirty="0">
                <a:latin typeface="Inter"/>
              </a:rPr>
              <a:t>Trine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TextBox 3"/>
          <p:cNvSpPr txBox="1"/>
          <p:nvPr/>
        </p:nvSpPr>
        <p:spPr>
          <a:xfrm>
            <a:off x="1745001" y="3169739"/>
            <a:ext cx="6856820" cy="1072986"/>
          </a:xfrm>
          <a:prstGeom prst="rect">
            <a:avLst/>
          </a:prstGeom>
        </p:spPr>
        <p:txBody>
          <a:bodyPr lIns="0" tIns="0" rIns="0" bIns="0" rtlCol="0" anchor="t">
            <a:spAutoFit/>
          </a:bodyPr>
          <a:lstStyle/>
          <a:p>
            <a:pPr>
              <a:lnSpc>
                <a:spcPts val="9103"/>
              </a:lnSpc>
            </a:pPr>
            <a:r>
              <a:rPr lang="en-US" sz="7003" spc="245" dirty="0">
                <a:solidFill>
                  <a:srgbClr val="000000"/>
                </a:solidFill>
                <a:latin typeface="Bryndan Write"/>
              </a:rPr>
              <a:t>Tactics</a:t>
            </a:r>
          </a:p>
        </p:txBody>
      </p:sp>
      <p:sp>
        <p:nvSpPr>
          <p:cNvPr id="4" name="TextBox 4"/>
          <p:cNvSpPr txBox="1"/>
          <p:nvPr/>
        </p:nvSpPr>
        <p:spPr>
          <a:xfrm>
            <a:off x="1745001" y="4529636"/>
            <a:ext cx="7398999" cy="2611356"/>
          </a:xfrm>
          <a:prstGeom prst="rect">
            <a:avLst/>
          </a:prstGeom>
        </p:spPr>
        <p:txBody>
          <a:bodyPr lIns="0" tIns="0" rIns="0" bIns="0" rtlCol="0" anchor="t">
            <a:spAutoFit/>
          </a:bodyPr>
          <a:lstStyle/>
          <a:p>
            <a:pPr marL="0" marR="0">
              <a:lnSpc>
                <a:spcPct val="107000"/>
              </a:lnSpc>
              <a:spcBef>
                <a:spcPts val="0"/>
              </a:spcBef>
              <a:spcAft>
                <a:spcPts val="0"/>
              </a:spcAft>
            </a:pPr>
            <a:r>
              <a:rPr lang="en-US" sz="3200" kern="0" dirty="0">
                <a:solidFill>
                  <a:srgbClr val="364152"/>
                </a:solidFill>
                <a:effectLst/>
                <a:latin typeface="Inter"/>
                <a:ea typeface="Times New Roman" panose="02020603050405020304" pitchFamily="18" charset="0"/>
                <a:cs typeface="Times New Roman" panose="02020603050405020304" pitchFamily="18" charset="0"/>
              </a:rPr>
              <a:t>Incorporating active listening activities in your classroom can significantly enhance students' interpersonal communication skills. Here are a few strategies and activity ideas to promote active listening:</a:t>
            </a:r>
            <a:endParaRPr lang="en-US" sz="3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5" name="Group 5"/>
          <p:cNvGrpSpPr/>
          <p:nvPr/>
        </p:nvGrpSpPr>
        <p:grpSpPr>
          <a:xfrm>
            <a:off x="10645433" y="664027"/>
            <a:ext cx="3159381" cy="1068968"/>
            <a:chOff x="0" y="0"/>
            <a:chExt cx="611499" cy="258007"/>
          </a:xfrm>
        </p:grpSpPr>
        <p:sp>
          <p:nvSpPr>
            <p:cNvPr id="6" name="Freeform 6"/>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cap="rnd">
              <a:solidFill>
                <a:srgbClr val="000000"/>
              </a:solidFill>
              <a:prstDash val="solid"/>
              <a:round/>
            </a:ln>
          </p:spPr>
        </p:sp>
        <p:sp>
          <p:nvSpPr>
            <p:cNvPr id="7" name="TextBox 7"/>
            <p:cNvSpPr txBox="1"/>
            <p:nvPr/>
          </p:nvSpPr>
          <p:spPr>
            <a:xfrm>
              <a:off x="0" y="19050"/>
              <a:ext cx="611499" cy="238957"/>
            </a:xfrm>
            <a:prstGeom prst="rect">
              <a:avLst/>
            </a:prstGeom>
          </p:spPr>
          <p:txBody>
            <a:bodyPr lIns="50800" tIns="50800" rIns="50800" bIns="50800" rtlCol="0" anchor="ctr"/>
            <a:lstStyle/>
            <a:p>
              <a:pPr algn="ctr">
                <a:lnSpc>
                  <a:spcPts val="2266"/>
                </a:lnSpc>
              </a:pPr>
              <a:endParaRPr/>
            </a:p>
          </p:txBody>
        </p:sp>
      </p:grpSp>
      <p:sp>
        <p:nvSpPr>
          <p:cNvPr id="8" name="TextBox 8"/>
          <p:cNvSpPr txBox="1"/>
          <p:nvPr/>
        </p:nvSpPr>
        <p:spPr>
          <a:xfrm>
            <a:off x="10843788" y="822100"/>
            <a:ext cx="2762670" cy="627288"/>
          </a:xfrm>
          <a:prstGeom prst="rect">
            <a:avLst/>
          </a:prstGeom>
        </p:spPr>
        <p:txBody>
          <a:bodyPr wrap="square" lIns="0" tIns="0" rIns="0" bIns="0" rtlCol="0" anchor="t">
            <a:spAutoFit/>
          </a:bodyPr>
          <a:lstStyle/>
          <a:p>
            <a:pPr algn="ctr">
              <a:lnSpc>
                <a:spcPts val="5665"/>
              </a:lnSpc>
            </a:pPr>
            <a:r>
              <a:rPr lang="en-US" sz="2800" dirty="0">
                <a:solidFill>
                  <a:srgbClr val="000000"/>
                </a:solidFill>
                <a:latin typeface="Bryndan Write"/>
              </a:rPr>
              <a:t>Pair and Share</a:t>
            </a:r>
          </a:p>
        </p:txBody>
      </p:sp>
      <p:sp>
        <p:nvSpPr>
          <p:cNvPr id="9" name="TextBox 9"/>
          <p:cNvSpPr txBox="1"/>
          <p:nvPr/>
        </p:nvSpPr>
        <p:spPr>
          <a:xfrm>
            <a:off x="10748474" y="1893245"/>
            <a:ext cx="6625126" cy="1172309"/>
          </a:xfrm>
          <a:prstGeom prst="rect">
            <a:avLst/>
          </a:prstGeom>
        </p:spPr>
        <p:txBody>
          <a:bodyPr wrap="square" lIns="0" tIns="0" rIns="0" bIns="0" rtlCol="0" anchor="t">
            <a:spAutoFit/>
          </a:bodyPr>
          <a:lstStyle/>
          <a:p>
            <a:pPr marR="0" lvl="0">
              <a:lnSpc>
                <a:spcPct val="107000"/>
              </a:lnSpc>
              <a:spcBef>
                <a:spcPts val="0"/>
              </a:spcBef>
              <a:spcAft>
                <a:spcPts val="0"/>
              </a:spcAft>
              <a:tabLst>
                <a:tab pos="457200" algn="l"/>
              </a:tabLst>
            </a:pPr>
            <a:r>
              <a:rPr lang="en-US" kern="0" dirty="0">
                <a:solidFill>
                  <a:srgbClr val="364152"/>
                </a:solidFill>
                <a:effectLst/>
                <a:latin typeface="Inter"/>
                <a:ea typeface="Times New Roman" panose="02020603050405020304" pitchFamily="18" charset="0"/>
                <a:cs typeface="Times New Roman" panose="02020603050405020304" pitchFamily="18" charset="0"/>
              </a:rPr>
              <a:t>Divide students into pairs and provide them with a topic or question to discuss. Each student will have a designated time to share their thoughts and ideas while the other actively listens. Afterward, the roles switch, allowing both students to practice active listening skills.</a:t>
            </a:r>
            <a:endParaRPr lang="en-US"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0" name="Group 10"/>
          <p:cNvGrpSpPr/>
          <p:nvPr/>
        </p:nvGrpSpPr>
        <p:grpSpPr>
          <a:xfrm>
            <a:off x="10629528" y="3480793"/>
            <a:ext cx="3175286" cy="1068968"/>
            <a:chOff x="0" y="0"/>
            <a:chExt cx="611499" cy="258007"/>
          </a:xfrm>
        </p:grpSpPr>
        <p:sp>
          <p:nvSpPr>
            <p:cNvPr id="11" name="Freeform 11"/>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cap="rnd">
              <a:solidFill>
                <a:srgbClr val="000000"/>
              </a:solidFill>
              <a:prstDash val="solid"/>
              <a:round/>
            </a:ln>
          </p:spPr>
        </p:sp>
        <p:sp>
          <p:nvSpPr>
            <p:cNvPr id="12" name="TextBox 12"/>
            <p:cNvSpPr txBox="1"/>
            <p:nvPr/>
          </p:nvSpPr>
          <p:spPr>
            <a:xfrm>
              <a:off x="0" y="19050"/>
              <a:ext cx="611499" cy="238957"/>
            </a:xfrm>
            <a:prstGeom prst="rect">
              <a:avLst/>
            </a:prstGeom>
          </p:spPr>
          <p:txBody>
            <a:bodyPr lIns="50800" tIns="50800" rIns="50800" bIns="50800" rtlCol="0" anchor="ctr"/>
            <a:lstStyle/>
            <a:p>
              <a:pPr algn="ctr">
                <a:lnSpc>
                  <a:spcPts val="2266"/>
                </a:lnSpc>
              </a:pPr>
              <a:endParaRPr/>
            </a:p>
          </p:txBody>
        </p:sp>
      </p:grpSp>
      <p:sp>
        <p:nvSpPr>
          <p:cNvPr id="13" name="TextBox 13"/>
          <p:cNvSpPr txBox="1"/>
          <p:nvPr/>
        </p:nvSpPr>
        <p:spPr>
          <a:xfrm>
            <a:off x="10629528" y="3605137"/>
            <a:ext cx="3175286" cy="627288"/>
          </a:xfrm>
          <a:prstGeom prst="rect">
            <a:avLst/>
          </a:prstGeom>
        </p:spPr>
        <p:txBody>
          <a:bodyPr wrap="square" lIns="0" tIns="0" rIns="0" bIns="0" rtlCol="0" anchor="t">
            <a:spAutoFit/>
          </a:bodyPr>
          <a:lstStyle/>
          <a:p>
            <a:pPr algn="ctr">
              <a:lnSpc>
                <a:spcPts val="5665"/>
              </a:lnSpc>
            </a:pPr>
            <a:r>
              <a:rPr lang="en-US" sz="2800" dirty="0">
                <a:solidFill>
                  <a:srgbClr val="000000"/>
                </a:solidFill>
                <a:latin typeface="Bryndan Write"/>
              </a:rPr>
              <a:t>Think-Pair-Share</a:t>
            </a:r>
            <a:endParaRPr lang="en-US" sz="2400" dirty="0">
              <a:solidFill>
                <a:srgbClr val="000000"/>
              </a:solidFill>
              <a:latin typeface="Bryndan Write"/>
            </a:endParaRPr>
          </a:p>
        </p:txBody>
      </p:sp>
      <p:sp>
        <p:nvSpPr>
          <p:cNvPr id="14" name="TextBox 14"/>
          <p:cNvSpPr txBox="1"/>
          <p:nvPr/>
        </p:nvSpPr>
        <p:spPr>
          <a:xfrm>
            <a:off x="10709018" y="4685575"/>
            <a:ext cx="6625125" cy="1346522"/>
          </a:xfrm>
          <a:prstGeom prst="rect">
            <a:avLst/>
          </a:prstGeom>
        </p:spPr>
        <p:txBody>
          <a:bodyPr wrap="square" lIns="0" tIns="0" rIns="0" bIns="0" rtlCol="0" anchor="t">
            <a:spAutoFit/>
          </a:bodyPr>
          <a:lstStyle/>
          <a:p>
            <a:pPr>
              <a:lnSpc>
                <a:spcPts val="2100"/>
              </a:lnSpc>
              <a:spcBef>
                <a:spcPct val="0"/>
              </a:spcBef>
            </a:pPr>
            <a:r>
              <a:rPr lang="en-US" sz="1800" kern="0" dirty="0">
                <a:solidFill>
                  <a:srgbClr val="364152"/>
                </a:solidFill>
                <a:effectLst/>
                <a:latin typeface="Inter"/>
                <a:ea typeface="Times New Roman" panose="02020603050405020304" pitchFamily="18" charset="0"/>
                <a:cs typeface="Times New Roman" panose="02020603050405020304" pitchFamily="18" charset="0"/>
              </a:rPr>
              <a:t>Begin by presenting a thought-provoking question or scenario to the class. Ask students to take a few moments to think about their response individually. Then, have them pair up with a partner to share their thoughts and actively listen to their partner's response. Finally, invite a few pairs to share their discussion with the whole class.</a:t>
            </a:r>
            <a:endParaRPr lang="en-US" sz="1500" dirty="0">
              <a:solidFill>
                <a:srgbClr val="000000"/>
              </a:solidFill>
              <a:latin typeface="Montserrat Medium"/>
            </a:endParaRPr>
          </a:p>
        </p:txBody>
      </p:sp>
      <p:grpSp>
        <p:nvGrpSpPr>
          <p:cNvPr id="15" name="Group 15"/>
          <p:cNvGrpSpPr/>
          <p:nvPr/>
        </p:nvGrpSpPr>
        <p:grpSpPr>
          <a:xfrm>
            <a:off x="10709018" y="6485281"/>
            <a:ext cx="3095795" cy="1068968"/>
            <a:chOff x="0" y="0"/>
            <a:chExt cx="611499" cy="258007"/>
          </a:xfrm>
        </p:grpSpPr>
        <p:sp>
          <p:nvSpPr>
            <p:cNvPr id="16" name="Freeform 16"/>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cap="rnd">
              <a:solidFill>
                <a:srgbClr val="000000"/>
              </a:solidFill>
              <a:prstDash val="solid"/>
              <a:round/>
            </a:ln>
          </p:spPr>
        </p:sp>
        <p:sp>
          <p:nvSpPr>
            <p:cNvPr id="17" name="TextBox 17"/>
            <p:cNvSpPr txBox="1"/>
            <p:nvPr/>
          </p:nvSpPr>
          <p:spPr>
            <a:xfrm>
              <a:off x="0" y="19050"/>
              <a:ext cx="611499" cy="238957"/>
            </a:xfrm>
            <a:prstGeom prst="rect">
              <a:avLst/>
            </a:prstGeom>
          </p:spPr>
          <p:txBody>
            <a:bodyPr lIns="50800" tIns="50800" rIns="50800" bIns="50800" rtlCol="0" anchor="ctr"/>
            <a:lstStyle/>
            <a:p>
              <a:pPr algn="ctr">
                <a:lnSpc>
                  <a:spcPts val="2266"/>
                </a:lnSpc>
              </a:pPr>
              <a:endParaRPr/>
            </a:p>
          </p:txBody>
        </p:sp>
      </p:grpSp>
      <p:sp>
        <p:nvSpPr>
          <p:cNvPr id="18" name="TextBox 18"/>
          <p:cNvSpPr txBox="1"/>
          <p:nvPr/>
        </p:nvSpPr>
        <p:spPr>
          <a:xfrm>
            <a:off x="10125774" y="6556606"/>
            <a:ext cx="4362870" cy="861774"/>
          </a:xfrm>
          <a:prstGeom prst="rect">
            <a:avLst/>
          </a:prstGeom>
        </p:spPr>
        <p:txBody>
          <a:bodyPr wrap="square" lIns="0" tIns="0" rIns="0" bIns="0" rtlCol="0" anchor="t">
            <a:spAutoFit/>
          </a:bodyPr>
          <a:lstStyle/>
          <a:p>
            <a:pPr algn="ctr"/>
            <a:r>
              <a:rPr lang="en-US" sz="2800" dirty="0">
                <a:solidFill>
                  <a:srgbClr val="000000"/>
                </a:solidFill>
                <a:latin typeface="Bryndan Write"/>
              </a:rPr>
              <a:t>Listener’s </a:t>
            </a:r>
          </a:p>
          <a:p>
            <a:pPr algn="ctr"/>
            <a:r>
              <a:rPr lang="en-US" sz="2800" dirty="0">
                <a:solidFill>
                  <a:srgbClr val="000000"/>
                </a:solidFill>
                <a:latin typeface="Bryndan Write"/>
              </a:rPr>
              <a:t>Reflection</a:t>
            </a:r>
          </a:p>
        </p:txBody>
      </p:sp>
      <p:sp>
        <p:nvSpPr>
          <p:cNvPr id="19" name="TextBox 19"/>
          <p:cNvSpPr txBox="1"/>
          <p:nvPr/>
        </p:nvSpPr>
        <p:spPr>
          <a:xfrm>
            <a:off x="10709019" y="7860785"/>
            <a:ext cx="6625124" cy="1468672"/>
          </a:xfrm>
          <a:prstGeom prst="rect">
            <a:avLst/>
          </a:prstGeom>
        </p:spPr>
        <p:txBody>
          <a:bodyPr wrap="square" lIns="0" tIns="0" rIns="0" bIns="0" rtlCol="0" anchor="t">
            <a:spAutoFit/>
          </a:bodyPr>
          <a:lstStyle/>
          <a:p>
            <a:pPr marR="0" lvl="0">
              <a:lnSpc>
                <a:spcPct val="107000"/>
              </a:lnSpc>
              <a:spcBef>
                <a:spcPts val="0"/>
              </a:spcBef>
              <a:spcAft>
                <a:spcPts val="0"/>
              </a:spcAft>
              <a:tabLst>
                <a:tab pos="457200" algn="l"/>
              </a:tabLst>
            </a:pPr>
            <a:r>
              <a:rPr lang="en-US" sz="1800" kern="0" dirty="0">
                <a:solidFill>
                  <a:srgbClr val="364152"/>
                </a:solidFill>
                <a:effectLst/>
                <a:latin typeface="Inter"/>
                <a:ea typeface="Times New Roman" panose="02020603050405020304" pitchFamily="18" charset="0"/>
                <a:cs typeface="Times New Roman" panose="02020603050405020304" pitchFamily="18" charset="0"/>
              </a:rPr>
              <a:t>After a class discussion or lecture, ask students to reflect on what they learned by writing a brief summary or key points from the discussion. Emphasize the importance of actively listening and capturing the main ideas. This activity encourages students to process and synthesize information while practicing active listening skills.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Freeform 20"/>
          <p:cNvSpPr/>
          <p:nvPr/>
        </p:nvSpPr>
        <p:spPr>
          <a:xfrm>
            <a:off x="-981774" y="8019186"/>
            <a:ext cx="3532195" cy="3613499"/>
          </a:xfrm>
          <a:custGeom>
            <a:avLst/>
            <a:gdLst/>
            <a:ahLst/>
            <a:cxnLst/>
            <a:rect l="l" t="t" r="r" b="b"/>
            <a:pathLst>
              <a:path w="3532195" h="3613499">
                <a:moveTo>
                  <a:pt x="0" y="0"/>
                </a:moveTo>
                <a:lnTo>
                  <a:pt x="3532195" y="0"/>
                </a:lnTo>
                <a:lnTo>
                  <a:pt x="3532195" y="3613499"/>
                </a:lnTo>
                <a:lnTo>
                  <a:pt x="0" y="3613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10682523" flipH="1">
            <a:off x="6978045" y="1650486"/>
            <a:ext cx="2471106" cy="1410777"/>
          </a:xfrm>
          <a:custGeom>
            <a:avLst/>
            <a:gdLst/>
            <a:ahLst/>
            <a:cxnLst/>
            <a:rect l="l" t="t" r="r" b="b"/>
            <a:pathLst>
              <a:path w="2471106" h="1410777">
                <a:moveTo>
                  <a:pt x="2471106" y="0"/>
                </a:moveTo>
                <a:lnTo>
                  <a:pt x="0" y="0"/>
                </a:lnTo>
                <a:lnTo>
                  <a:pt x="0" y="1410776"/>
                </a:lnTo>
                <a:lnTo>
                  <a:pt x="2471106" y="1410776"/>
                </a:lnTo>
                <a:lnTo>
                  <a:pt x="2471106"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TextBox 3"/>
          <p:cNvSpPr txBox="1"/>
          <p:nvPr/>
        </p:nvSpPr>
        <p:spPr>
          <a:xfrm>
            <a:off x="1745001" y="3169739"/>
            <a:ext cx="6856820" cy="1072986"/>
          </a:xfrm>
          <a:prstGeom prst="rect">
            <a:avLst/>
          </a:prstGeom>
        </p:spPr>
        <p:txBody>
          <a:bodyPr lIns="0" tIns="0" rIns="0" bIns="0" rtlCol="0" anchor="t">
            <a:spAutoFit/>
          </a:bodyPr>
          <a:lstStyle/>
          <a:p>
            <a:pPr>
              <a:lnSpc>
                <a:spcPts val="9103"/>
              </a:lnSpc>
            </a:pPr>
            <a:r>
              <a:rPr lang="en-US" sz="7003" spc="245" dirty="0">
                <a:solidFill>
                  <a:srgbClr val="000000"/>
                </a:solidFill>
                <a:latin typeface="Bryndan Write"/>
              </a:rPr>
              <a:t>Tactics</a:t>
            </a:r>
          </a:p>
        </p:txBody>
      </p:sp>
      <p:sp>
        <p:nvSpPr>
          <p:cNvPr id="4" name="TextBox 4"/>
          <p:cNvSpPr txBox="1"/>
          <p:nvPr/>
        </p:nvSpPr>
        <p:spPr>
          <a:xfrm>
            <a:off x="1745001" y="4529636"/>
            <a:ext cx="7398999" cy="2611356"/>
          </a:xfrm>
          <a:prstGeom prst="rect">
            <a:avLst/>
          </a:prstGeom>
        </p:spPr>
        <p:txBody>
          <a:bodyPr lIns="0" tIns="0" rIns="0" bIns="0" rtlCol="0" anchor="t">
            <a:spAutoFit/>
          </a:bodyPr>
          <a:lstStyle/>
          <a:p>
            <a:pPr marL="0" marR="0">
              <a:lnSpc>
                <a:spcPct val="107000"/>
              </a:lnSpc>
              <a:spcBef>
                <a:spcPts val="0"/>
              </a:spcBef>
              <a:spcAft>
                <a:spcPts val="0"/>
              </a:spcAft>
            </a:pPr>
            <a:r>
              <a:rPr lang="en-US" sz="3200" kern="0" dirty="0">
                <a:solidFill>
                  <a:srgbClr val="364152"/>
                </a:solidFill>
                <a:effectLst/>
                <a:latin typeface="Inter"/>
                <a:ea typeface="Times New Roman" panose="02020603050405020304" pitchFamily="18" charset="0"/>
                <a:cs typeface="Times New Roman" panose="02020603050405020304" pitchFamily="18" charset="0"/>
              </a:rPr>
              <a:t>Incorporating active listening activities in your classroom can significantly enhance students' interpersonal communication skills. Here are a few strategies and activity ideas to promote active listening:</a:t>
            </a:r>
            <a:endParaRPr lang="en-US" sz="3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5" name="Group 5"/>
          <p:cNvGrpSpPr/>
          <p:nvPr/>
        </p:nvGrpSpPr>
        <p:grpSpPr>
          <a:xfrm>
            <a:off x="10645433" y="664027"/>
            <a:ext cx="3159381" cy="1068968"/>
            <a:chOff x="0" y="0"/>
            <a:chExt cx="611499" cy="258007"/>
          </a:xfrm>
        </p:grpSpPr>
        <p:sp>
          <p:nvSpPr>
            <p:cNvPr id="6" name="Freeform 6"/>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cap="rnd">
              <a:solidFill>
                <a:srgbClr val="000000"/>
              </a:solidFill>
              <a:prstDash val="solid"/>
              <a:round/>
            </a:ln>
          </p:spPr>
        </p:sp>
        <p:sp>
          <p:nvSpPr>
            <p:cNvPr id="7" name="TextBox 7"/>
            <p:cNvSpPr txBox="1"/>
            <p:nvPr/>
          </p:nvSpPr>
          <p:spPr>
            <a:xfrm>
              <a:off x="0" y="19050"/>
              <a:ext cx="611499" cy="238957"/>
            </a:xfrm>
            <a:prstGeom prst="rect">
              <a:avLst/>
            </a:prstGeom>
          </p:spPr>
          <p:txBody>
            <a:bodyPr lIns="50800" tIns="50800" rIns="50800" bIns="50800" rtlCol="0" anchor="ctr"/>
            <a:lstStyle/>
            <a:p>
              <a:pPr algn="ctr">
                <a:lnSpc>
                  <a:spcPts val="2266"/>
                </a:lnSpc>
              </a:pPr>
              <a:endParaRPr/>
            </a:p>
          </p:txBody>
        </p:sp>
      </p:grpSp>
      <p:sp>
        <p:nvSpPr>
          <p:cNvPr id="8" name="TextBox 8"/>
          <p:cNvSpPr txBox="1"/>
          <p:nvPr/>
        </p:nvSpPr>
        <p:spPr>
          <a:xfrm>
            <a:off x="10843788" y="822100"/>
            <a:ext cx="2762670" cy="627288"/>
          </a:xfrm>
          <a:prstGeom prst="rect">
            <a:avLst/>
          </a:prstGeom>
        </p:spPr>
        <p:txBody>
          <a:bodyPr wrap="square" lIns="0" tIns="0" rIns="0" bIns="0" rtlCol="0" anchor="t">
            <a:spAutoFit/>
          </a:bodyPr>
          <a:lstStyle/>
          <a:p>
            <a:pPr algn="ctr">
              <a:lnSpc>
                <a:spcPts val="5665"/>
              </a:lnSpc>
            </a:pPr>
            <a:r>
              <a:rPr lang="en-US" sz="2800" dirty="0">
                <a:solidFill>
                  <a:srgbClr val="000000"/>
                </a:solidFill>
                <a:latin typeface="Bryndan Write"/>
              </a:rPr>
              <a:t>Role Playing</a:t>
            </a:r>
          </a:p>
        </p:txBody>
      </p:sp>
      <p:sp>
        <p:nvSpPr>
          <p:cNvPr id="9" name="TextBox 9"/>
          <p:cNvSpPr txBox="1"/>
          <p:nvPr/>
        </p:nvSpPr>
        <p:spPr>
          <a:xfrm>
            <a:off x="10748474" y="1893245"/>
            <a:ext cx="6625126" cy="1468672"/>
          </a:xfrm>
          <a:prstGeom prst="rect">
            <a:avLst/>
          </a:prstGeom>
        </p:spPr>
        <p:txBody>
          <a:bodyPr wrap="square" lIns="0" tIns="0" rIns="0" bIns="0" rtlCol="0" anchor="t">
            <a:spAutoFit/>
          </a:bodyPr>
          <a:lstStyle/>
          <a:p>
            <a:pPr marR="0" lvl="0">
              <a:lnSpc>
                <a:spcPct val="107000"/>
              </a:lnSpc>
              <a:spcBef>
                <a:spcPts val="0"/>
              </a:spcBef>
              <a:spcAft>
                <a:spcPts val="0"/>
              </a:spcAft>
              <a:tabLst>
                <a:tab pos="457200" algn="l"/>
              </a:tabLst>
            </a:pPr>
            <a:r>
              <a:rPr lang="en-US" sz="1800" kern="0" dirty="0">
                <a:solidFill>
                  <a:srgbClr val="364152"/>
                </a:solidFill>
                <a:effectLst/>
                <a:latin typeface="Inter"/>
                <a:ea typeface="Times New Roman" panose="02020603050405020304" pitchFamily="18" charset="0"/>
                <a:cs typeface="Times New Roman" panose="02020603050405020304" pitchFamily="18" charset="0"/>
              </a:rPr>
              <a:t>Assign students different roles or characters and provide them with a scenario to act out. During the role-play, students must actively listen to their fellow actors' lines and respond accordingly. This activity promotes active listening, empathy, and understanding of different perspectives.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0" name="Group 10"/>
          <p:cNvGrpSpPr/>
          <p:nvPr/>
        </p:nvGrpSpPr>
        <p:grpSpPr>
          <a:xfrm>
            <a:off x="10629528" y="3480793"/>
            <a:ext cx="3175286" cy="1068968"/>
            <a:chOff x="0" y="0"/>
            <a:chExt cx="611499" cy="258007"/>
          </a:xfrm>
        </p:grpSpPr>
        <p:sp>
          <p:nvSpPr>
            <p:cNvPr id="11" name="Freeform 11"/>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cap="rnd">
              <a:solidFill>
                <a:srgbClr val="000000"/>
              </a:solidFill>
              <a:prstDash val="solid"/>
              <a:round/>
            </a:ln>
          </p:spPr>
        </p:sp>
        <p:sp>
          <p:nvSpPr>
            <p:cNvPr id="12" name="TextBox 12"/>
            <p:cNvSpPr txBox="1"/>
            <p:nvPr/>
          </p:nvSpPr>
          <p:spPr>
            <a:xfrm>
              <a:off x="0" y="19050"/>
              <a:ext cx="611499" cy="238957"/>
            </a:xfrm>
            <a:prstGeom prst="rect">
              <a:avLst/>
            </a:prstGeom>
          </p:spPr>
          <p:txBody>
            <a:bodyPr lIns="50800" tIns="50800" rIns="50800" bIns="50800" rtlCol="0" anchor="ctr"/>
            <a:lstStyle/>
            <a:p>
              <a:pPr algn="ctr">
                <a:lnSpc>
                  <a:spcPts val="2266"/>
                </a:lnSpc>
              </a:pPr>
              <a:endParaRPr/>
            </a:p>
          </p:txBody>
        </p:sp>
      </p:grpSp>
      <p:sp>
        <p:nvSpPr>
          <p:cNvPr id="13" name="TextBox 13"/>
          <p:cNvSpPr txBox="1"/>
          <p:nvPr/>
        </p:nvSpPr>
        <p:spPr>
          <a:xfrm>
            <a:off x="10629528" y="3605137"/>
            <a:ext cx="3175286" cy="627288"/>
          </a:xfrm>
          <a:prstGeom prst="rect">
            <a:avLst/>
          </a:prstGeom>
        </p:spPr>
        <p:txBody>
          <a:bodyPr wrap="square" lIns="0" tIns="0" rIns="0" bIns="0" rtlCol="0" anchor="t">
            <a:spAutoFit/>
          </a:bodyPr>
          <a:lstStyle/>
          <a:p>
            <a:pPr algn="ctr">
              <a:lnSpc>
                <a:spcPts val="5665"/>
              </a:lnSpc>
            </a:pPr>
            <a:r>
              <a:rPr lang="en-US" sz="2800" dirty="0">
                <a:solidFill>
                  <a:srgbClr val="000000"/>
                </a:solidFill>
                <a:latin typeface="Bryndan Write"/>
              </a:rPr>
              <a:t>Listening Circles</a:t>
            </a:r>
            <a:endParaRPr lang="en-US" sz="2400" dirty="0">
              <a:solidFill>
                <a:srgbClr val="000000"/>
              </a:solidFill>
              <a:latin typeface="Bryndan Write"/>
            </a:endParaRPr>
          </a:p>
        </p:txBody>
      </p:sp>
      <p:sp>
        <p:nvSpPr>
          <p:cNvPr id="14" name="TextBox 14"/>
          <p:cNvSpPr txBox="1"/>
          <p:nvPr/>
        </p:nvSpPr>
        <p:spPr>
          <a:xfrm>
            <a:off x="10709018" y="4685575"/>
            <a:ext cx="6625125" cy="1346522"/>
          </a:xfrm>
          <a:prstGeom prst="rect">
            <a:avLst/>
          </a:prstGeom>
        </p:spPr>
        <p:txBody>
          <a:bodyPr wrap="square" lIns="0" tIns="0" rIns="0" bIns="0" rtlCol="0" anchor="t">
            <a:spAutoFit/>
          </a:bodyPr>
          <a:lstStyle/>
          <a:p>
            <a:pPr>
              <a:lnSpc>
                <a:spcPts val="2100"/>
              </a:lnSpc>
              <a:spcBef>
                <a:spcPct val="0"/>
              </a:spcBef>
            </a:pPr>
            <a:r>
              <a:rPr lang="en-US" sz="1800" kern="0" dirty="0">
                <a:solidFill>
                  <a:srgbClr val="364152"/>
                </a:solidFill>
                <a:effectLst/>
                <a:latin typeface="Inter"/>
                <a:ea typeface="Times New Roman" panose="02020603050405020304" pitchFamily="18" charset="0"/>
                <a:cs typeface="Times New Roman" panose="02020603050405020304" pitchFamily="18" charset="0"/>
              </a:rPr>
              <a:t>Arrange the classroom in a circle and pose a question or topic for discussion. Pass an object (e.g., a ball) around the circle, allowing each student to speak while others actively listen. This activity encourages students to focus on the speaker, practice active listening, and engage in meaningful dialogue.</a:t>
            </a:r>
            <a:endParaRPr lang="en-US" sz="1500" dirty="0">
              <a:solidFill>
                <a:srgbClr val="000000"/>
              </a:solidFill>
              <a:latin typeface="Montserrat Medium"/>
            </a:endParaRPr>
          </a:p>
        </p:txBody>
      </p:sp>
      <p:grpSp>
        <p:nvGrpSpPr>
          <p:cNvPr id="15" name="Group 15"/>
          <p:cNvGrpSpPr/>
          <p:nvPr/>
        </p:nvGrpSpPr>
        <p:grpSpPr>
          <a:xfrm>
            <a:off x="10709018" y="6485281"/>
            <a:ext cx="3095795" cy="1068968"/>
            <a:chOff x="0" y="0"/>
            <a:chExt cx="611499" cy="258007"/>
          </a:xfrm>
        </p:grpSpPr>
        <p:sp>
          <p:nvSpPr>
            <p:cNvPr id="16" name="Freeform 16"/>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cap="rnd">
              <a:solidFill>
                <a:srgbClr val="000000"/>
              </a:solidFill>
              <a:prstDash val="solid"/>
              <a:round/>
            </a:ln>
          </p:spPr>
        </p:sp>
        <p:sp>
          <p:nvSpPr>
            <p:cNvPr id="17" name="TextBox 17"/>
            <p:cNvSpPr txBox="1"/>
            <p:nvPr/>
          </p:nvSpPr>
          <p:spPr>
            <a:xfrm>
              <a:off x="0" y="19050"/>
              <a:ext cx="611499" cy="238957"/>
            </a:xfrm>
            <a:prstGeom prst="rect">
              <a:avLst/>
            </a:prstGeom>
          </p:spPr>
          <p:txBody>
            <a:bodyPr lIns="50800" tIns="50800" rIns="50800" bIns="50800" rtlCol="0" anchor="ctr"/>
            <a:lstStyle/>
            <a:p>
              <a:pPr algn="ctr">
                <a:lnSpc>
                  <a:spcPts val="2266"/>
                </a:lnSpc>
              </a:pPr>
              <a:endParaRPr/>
            </a:p>
          </p:txBody>
        </p:sp>
      </p:grpSp>
      <p:sp>
        <p:nvSpPr>
          <p:cNvPr id="18" name="TextBox 18"/>
          <p:cNvSpPr txBox="1"/>
          <p:nvPr/>
        </p:nvSpPr>
        <p:spPr>
          <a:xfrm>
            <a:off x="10125774" y="6556606"/>
            <a:ext cx="4362870" cy="861774"/>
          </a:xfrm>
          <a:prstGeom prst="rect">
            <a:avLst/>
          </a:prstGeom>
        </p:spPr>
        <p:txBody>
          <a:bodyPr wrap="square" lIns="0" tIns="0" rIns="0" bIns="0" rtlCol="0" anchor="t">
            <a:spAutoFit/>
          </a:bodyPr>
          <a:lstStyle/>
          <a:p>
            <a:pPr algn="ctr"/>
            <a:r>
              <a:rPr lang="en-US" sz="2800" dirty="0">
                <a:solidFill>
                  <a:srgbClr val="000000"/>
                </a:solidFill>
                <a:latin typeface="Bryndan Write"/>
              </a:rPr>
              <a:t>Icebreaker </a:t>
            </a:r>
          </a:p>
          <a:p>
            <a:pPr algn="ctr"/>
            <a:r>
              <a:rPr lang="en-US" sz="2800" dirty="0">
                <a:solidFill>
                  <a:srgbClr val="000000"/>
                </a:solidFill>
                <a:latin typeface="Bryndan Write"/>
              </a:rPr>
              <a:t>Activities</a:t>
            </a:r>
          </a:p>
        </p:txBody>
      </p:sp>
      <p:sp>
        <p:nvSpPr>
          <p:cNvPr id="19" name="TextBox 19"/>
          <p:cNvSpPr txBox="1"/>
          <p:nvPr/>
        </p:nvSpPr>
        <p:spPr>
          <a:xfrm>
            <a:off x="10709019" y="7860785"/>
            <a:ext cx="6625124" cy="830997"/>
          </a:xfrm>
          <a:prstGeom prst="rect">
            <a:avLst/>
          </a:prstGeom>
        </p:spPr>
        <p:txBody>
          <a:bodyPr wrap="square" lIns="0" tIns="0" rIns="0" bIns="0" rtlCol="0" anchor="t">
            <a:spAutoFit/>
          </a:bodyPr>
          <a:lstStyle/>
          <a:p>
            <a:pPr marR="0" lvl="0">
              <a:spcBef>
                <a:spcPts val="0"/>
              </a:spcBef>
              <a:spcAft>
                <a:spcPts val="0"/>
              </a:spcAft>
              <a:tabLst>
                <a:tab pos="457200" algn="l"/>
              </a:tabLst>
            </a:pPr>
            <a:r>
              <a:rPr lang="en-US" sz="1800" dirty="0">
                <a:effectLst/>
                <a:latin typeface="Inter"/>
                <a:ea typeface="Times New Roman" panose="02020603050405020304" pitchFamily="18" charset="0"/>
              </a:rPr>
              <a:t>Start the class with icebreaker activities that require students to interact with each other, such as sharing their hobbies or discussing their favorite books.</a:t>
            </a:r>
          </a:p>
        </p:txBody>
      </p:sp>
      <p:sp>
        <p:nvSpPr>
          <p:cNvPr id="20" name="Freeform 20"/>
          <p:cNvSpPr/>
          <p:nvPr/>
        </p:nvSpPr>
        <p:spPr>
          <a:xfrm>
            <a:off x="-981774" y="8019186"/>
            <a:ext cx="3532195" cy="3613499"/>
          </a:xfrm>
          <a:custGeom>
            <a:avLst/>
            <a:gdLst/>
            <a:ahLst/>
            <a:cxnLst/>
            <a:rect l="l" t="t" r="r" b="b"/>
            <a:pathLst>
              <a:path w="3532195" h="3613499">
                <a:moveTo>
                  <a:pt x="0" y="0"/>
                </a:moveTo>
                <a:lnTo>
                  <a:pt x="3532195" y="0"/>
                </a:lnTo>
                <a:lnTo>
                  <a:pt x="3532195" y="3613499"/>
                </a:lnTo>
                <a:lnTo>
                  <a:pt x="0" y="3613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10682523" flipH="1">
            <a:off x="6978045" y="1650486"/>
            <a:ext cx="2471106" cy="1410777"/>
          </a:xfrm>
          <a:custGeom>
            <a:avLst/>
            <a:gdLst/>
            <a:ahLst/>
            <a:cxnLst/>
            <a:rect l="l" t="t" r="r" b="b"/>
            <a:pathLst>
              <a:path w="2471106" h="1410777">
                <a:moveTo>
                  <a:pt x="2471106" y="0"/>
                </a:moveTo>
                <a:lnTo>
                  <a:pt x="0" y="0"/>
                </a:lnTo>
                <a:lnTo>
                  <a:pt x="0" y="1410776"/>
                </a:lnTo>
                <a:lnTo>
                  <a:pt x="2471106" y="1410776"/>
                </a:lnTo>
                <a:lnTo>
                  <a:pt x="2471106"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655060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4"/>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5" name="Freeform 5"/>
          <p:cNvSpPr/>
          <p:nvPr/>
        </p:nvSpPr>
        <p:spPr>
          <a:xfrm>
            <a:off x="9144000" y="2645556"/>
            <a:ext cx="7941440" cy="4995888"/>
          </a:xfrm>
          <a:custGeom>
            <a:avLst/>
            <a:gdLst/>
            <a:ahLst/>
            <a:cxnLst/>
            <a:rect l="l" t="t" r="r" b="b"/>
            <a:pathLst>
              <a:path w="7941440" h="4995888">
                <a:moveTo>
                  <a:pt x="0" y="0"/>
                </a:moveTo>
                <a:lnTo>
                  <a:pt x="7941440" y="0"/>
                </a:lnTo>
                <a:lnTo>
                  <a:pt x="7941440" y="4995888"/>
                </a:lnTo>
                <a:lnTo>
                  <a:pt x="0" y="49958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183339" y="1306262"/>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213672" y="3985578"/>
            <a:ext cx="8728474" cy="3406958"/>
          </a:xfrm>
          <a:prstGeom prst="rect">
            <a:avLst/>
          </a:prstGeom>
        </p:spPr>
        <p:txBody>
          <a:bodyPr wrap="square" lIns="0" tIns="0" rIns="0" bIns="0" rtlCol="0" anchor="t">
            <a:spAutoFit/>
          </a:bodyPr>
          <a:lstStyle/>
          <a:p>
            <a:pPr>
              <a:lnSpc>
                <a:spcPts val="9103"/>
              </a:lnSpc>
            </a:pPr>
            <a:r>
              <a:rPr lang="en-US" sz="7003" spc="245" dirty="0">
                <a:solidFill>
                  <a:srgbClr val="000000"/>
                </a:solidFill>
                <a:latin typeface="Bryndan Write"/>
              </a:rPr>
              <a:t>What are some other ways we can help students?</a:t>
            </a:r>
          </a:p>
        </p:txBody>
      </p:sp>
    </p:spTree>
    <p:extLst>
      <p:ext uri="{BB962C8B-B14F-4D97-AF65-F5344CB8AC3E}">
        <p14:creationId xmlns:p14="http://schemas.microsoft.com/office/powerpoint/2010/main" val="228426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239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4"/>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6" name="Freeform 6"/>
          <p:cNvSpPr/>
          <p:nvPr/>
        </p:nvSpPr>
        <p:spPr>
          <a:xfrm>
            <a:off x="7183339" y="1306262"/>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1213672" y="3985578"/>
            <a:ext cx="8728474" cy="1072986"/>
          </a:xfrm>
          <a:prstGeom prst="rect">
            <a:avLst/>
          </a:prstGeom>
        </p:spPr>
        <p:txBody>
          <a:bodyPr wrap="square" lIns="0" tIns="0" rIns="0" bIns="0" rtlCol="0" anchor="t">
            <a:spAutoFit/>
          </a:bodyPr>
          <a:lstStyle/>
          <a:p>
            <a:pPr>
              <a:lnSpc>
                <a:spcPts val="9103"/>
              </a:lnSpc>
            </a:pPr>
            <a:r>
              <a:rPr lang="en-US" sz="7003" spc="245" dirty="0">
                <a:solidFill>
                  <a:srgbClr val="000000"/>
                </a:solidFill>
                <a:latin typeface="Bryndan Write"/>
              </a:rPr>
              <a:t>Other Ideas?</a:t>
            </a:r>
          </a:p>
        </p:txBody>
      </p:sp>
      <p:sp>
        <p:nvSpPr>
          <p:cNvPr id="8" name="TextBox 7">
            <a:extLst>
              <a:ext uri="{FF2B5EF4-FFF2-40B4-BE49-F238E27FC236}">
                <a16:creationId xmlns:a16="http://schemas.microsoft.com/office/drawing/2014/main" id="{1A8AA0BA-840A-AB80-F2C4-AC226E90BEDD}"/>
              </a:ext>
            </a:extLst>
          </p:cNvPr>
          <p:cNvSpPr txBox="1"/>
          <p:nvPr/>
        </p:nvSpPr>
        <p:spPr>
          <a:xfrm>
            <a:off x="9753600" y="2643114"/>
            <a:ext cx="7924800" cy="5170646"/>
          </a:xfrm>
          <a:prstGeom prst="rect">
            <a:avLst/>
          </a:prstGeom>
          <a:noFill/>
        </p:spPr>
        <p:txBody>
          <a:bodyPr wrap="square" rtlCol="0">
            <a:spAutoFit/>
          </a:bodyPr>
          <a:lstStyle/>
          <a:p>
            <a:pPr marL="342900" marR="0" lvl="0" indent="-342900">
              <a:spcBef>
                <a:spcPts val="0"/>
              </a:spcBef>
              <a:spcAft>
                <a:spcPts val="0"/>
              </a:spcAft>
              <a:buFont typeface="+mj-lt"/>
              <a:buAutoNum type="arabicPeriod"/>
              <a:tabLst>
                <a:tab pos="457200" algn="l"/>
              </a:tabLst>
            </a:pPr>
            <a:r>
              <a:rPr lang="en-US" sz="2400" b="1" dirty="0">
                <a:effectLst/>
                <a:latin typeface="Inter"/>
                <a:ea typeface="Times New Roman" panose="02020603050405020304" pitchFamily="18" charset="0"/>
              </a:rPr>
              <a:t>Group Projects</a:t>
            </a:r>
            <a:r>
              <a:rPr lang="en-US" sz="2400" dirty="0">
                <a:effectLst/>
                <a:latin typeface="Inter"/>
                <a:ea typeface="Times New Roman" panose="02020603050405020304" pitchFamily="18" charset="0"/>
              </a:rPr>
              <a:t>: Assign group projects that require collaboration and communication. This can help students learn to work together and express their ideas effectively.</a:t>
            </a:r>
          </a:p>
          <a:p>
            <a:pPr marL="342900" marR="0" lvl="0" indent="-342900">
              <a:spcBef>
                <a:spcPts val="0"/>
              </a:spcBef>
              <a:spcAft>
                <a:spcPts val="0"/>
              </a:spcAft>
              <a:buFont typeface="+mj-lt"/>
              <a:buAutoNum type="arabicPeriod"/>
              <a:tabLst>
                <a:tab pos="457200" algn="l"/>
              </a:tabLst>
            </a:pPr>
            <a:r>
              <a:rPr lang="en-US" sz="2400" b="1" dirty="0">
                <a:effectLst/>
                <a:latin typeface="Inter"/>
                <a:ea typeface="Times New Roman" panose="02020603050405020304" pitchFamily="18" charset="0"/>
              </a:rPr>
              <a:t>Class Discussions</a:t>
            </a:r>
            <a:r>
              <a:rPr lang="en-US" sz="2400" dirty="0">
                <a:effectLst/>
                <a:latin typeface="Inter"/>
                <a:ea typeface="Times New Roman" panose="02020603050405020304" pitchFamily="18" charset="0"/>
              </a:rPr>
              <a:t>: Facilitate class discussions where students can share their thoughts and opinions on different topics. Encourage active listening and respectful communication.</a:t>
            </a:r>
          </a:p>
          <a:p>
            <a:pPr marL="342900" marR="0" lvl="0" indent="-342900">
              <a:spcBef>
                <a:spcPts val="0"/>
              </a:spcBef>
              <a:spcAft>
                <a:spcPts val="0"/>
              </a:spcAft>
              <a:buFont typeface="+mj-lt"/>
              <a:buAutoNum type="arabicPeriod"/>
              <a:tabLst>
                <a:tab pos="457200" algn="l"/>
              </a:tabLst>
            </a:pPr>
            <a:r>
              <a:rPr lang="en-US" sz="2400" b="1" dirty="0">
                <a:effectLst/>
                <a:latin typeface="Inter"/>
                <a:ea typeface="Times New Roman" panose="02020603050405020304" pitchFamily="18" charset="0"/>
              </a:rPr>
              <a:t>Peer Feedback</a:t>
            </a:r>
            <a:r>
              <a:rPr lang="en-US" sz="2400" dirty="0">
                <a:effectLst/>
                <a:latin typeface="Inter"/>
                <a:ea typeface="Times New Roman" panose="02020603050405020304" pitchFamily="18" charset="0"/>
              </a:rPr>
              <a:t>: Encourage students to provide constructive feedback to their peers. This can help them communicate their observations and suggestions in a supportive manner.</a:t>
            </a:r>
          </a:p>
          <a:p>
            <a:pPr marL="342900" marR="0" lvl="0" indent="-342900">
              <a:spcBef>
                <a:spcPts val="0"/>
              </a:spcBef>
              <a:spcAft>
                <a:spcPts val="0"/>
              </a:spcAft>
              <a:buFont typeface="+mj-lt"/>
              <a:buAutoNum type="arabicPeriod"/>
              <a:tabLst>
                <a:tab pos="457200" algn="l"/>
              </a:tabLst>
            </a:pPr>
            <a:r>
              <a:rPr lang="en-US" sz="2400" b="1" dirty="0">
                <a:effectLst/>
                <a:latin typeface="Inter"/>
                <a:ea typeface="Times New Roman" panose="02020603050405020304" pitchFamily="18" charset="0"/>
              </a:rPr>
              <a:t>Create a Safe Environment</a:t>
            </a:r>
            <a:r>
              <a:rPr lang="en-US" sz="2400" dirty="0">
                <a:effectLst/>
                <a:latin typeface="Inter"/>
                <a:ea typeface="Times New Roman" panose="02020603050405020304" pitchFamily="18" charset="0"/>
              </a:rPr>
              <a:t>: Foster a safe and inclusive classroom environment where students feel comfortable expressing themselves without fear of judgment.</a:t>
            </a:r>
          </a:p>
          <a:p>
            <a:endParaRPr lang="en-US" dirty="0"/>
          </a:p>
        </p:txBody>
      </p:sp>
    </p:spTree>
    <p:extLst>
      <p:ext uri="{BB962C8B-B14F-4D97-AF65-F5344CB8AC3E}">
        <p14:creationId xmlns:p14="http://schemas.microsoft.com/office/powerpoint/2010/main" val="388979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grpSp>
        <p:nvGrpSpPr>
          <p:cNvPr id="5" name="Group 5"/>
          <p:cNvGrpSpPr>
            <a:grpSpLocks noChangeAspect="1"/>
          </p:cNvGrpSpPr>
          <p:nvPr/>
        </p:nvGrpSpPr>
        <p:grpSpPr>
          <a:xfrm>
            <a:off x="1575507" y="2673649"/>
            <a:ext cx="7568493" cy="4939703"/>
            <a:chOff x="0" y="0"/>
            <a:chExt cx="19050000" cy="12433300"/>
          </a:xfrm>
        </p:grpSpPr>
        <p:sp>
          <p:nvSpPr>
            <p:cNvPr id="6" name="Freeform 6"/>
            <p:cNvSpPr/>
            <p:nvPr/>
          </p:nvSpPr>
          <p:spPr>
            <a:xfrm>
              <a:off x="1452880" y="587121"/>
              <a:ext cx="16166846" cy="10116185"/>
            </a:xfrm>
            <a:custGeom>
              <a:avLst/>
              <a:gdLst/>
              <a:ahLst/>
              <a:cxnLst/>
              <a:rect l="l" t="t" r="r" b="b"/>
              <a:pathLst>
                <a:path w="16166846" h="10116185">
                  <a:moveTo>
                    <a:pt x="16166846" y="0"/>
                  </a:moveTo>
                  <a:lnTo>
                    <a:pt x="16166846" y="10116185"/>
                  </a:lnTo>
                  <a:lnTo>
                    <a:pt x="0" y="10116185"/>
                  </a:lnTo>
                  <a:lnTo>
                    <a:pt x="0" y="0"/>
                  </a:lnTo>
                  <a:lnTo>
                    <a:pt x="16166846" y="0"/>
                  </a:lnTo>
                  <a:close/>
                </a:path>
              </a:pathLst>
            </a:custGeom>
            <a:blipFill>
              <a:blip r:embed="rId4"/>
              <a:stretch>
                <a:fillRect t="-3237" b="-3237"/>
              </a:stretch>
            </a:blipFill>
          </p:spPr>
        </p:sp>
        <p:sp>
          <p:nvSpPr>
            <p:cNvPr id="7" name="Freeform 7"/>
            <p:cNvSpPr/>
            <p:nvPr/>
          </p:nvSpPr>
          <p:spPr>
            <a:xfrm>
              <a:off x="0" y="0"/>
              <a:ext cx="19050000" cy="12433300"/>
            </a:xfrm>
            <a:custGeom>
              <a:avLst/>
              <a:gdLst/>
              <a:ahLst/>
              <a:cxnLst/>
              <a:rect l="l" t="t" r="r" b="b"/>
              <a:pathLst>
                <a:path w="19050000" h="12433300">
                  <a:moveTo>
                    <a:pt x="19050000" y="0"/>
                  </a:moveTo>
                  <a:lnTo>
                    <a:pt x="19050000" y="12433300"/>
                  </a:lnTo>
                  <a:lnTo>
                    <a:pt x="0" y="12433300"/>
                  </a:lnTo>
                  <a:lnTo>
                    <a:pt x="0" y="0"/>
                  </a:lnTo>
                  <a:lnTo>
                    <a:pt x="19050000" y="0"/>
                  </a:lnTo>
                  <a:close/>
                </a:path>
              </a:pathLst>
            </a:custGeom>
            <a:blipFill>
              <a:blip r:embed="rId5"/>
              <a:stretch>
                <a:fillRect l="-301" r="-301"/>
              </a:stretch>
            </a:blipFill>
          </p:spPr>
        </p:sp>
      </p:grpSp>
      <p:sp>
        <p:nvSpPr>
          <p:cNvPr id="8" name="TextBox 8"/>
          <p:cNvSpPr txBox="1"/>
          <p:nvPr/>
        </p:nvSpPr>
        <p:spPr>
          <a:xfrm>
            <a:off x="9924757" y="2993527"/>
            <a:ext cx="6856820" cy="1072986"/>
          </a:xfrm>
          <a:prstGeom prst="rect">
            <a:avLst/>
          </a:prstGeom>
        </p:spPr>
        <p:txBody>
          <a:bodyPr lIns="0" tIns="0" rIns="0" bIns="0" rtlCol="0" anchor="t">
            <a:spAutoFit/>
          </a:bodyPr>
          <a:lstStyle/>
          <a:p>
            <a:pPr>
              <a:lnSpc>
                <a:spcPts val="9103"/>
              </a:lnSpc>
            </a:pPr>
            <a:r>
              <a:rPr lang="en-US" sz="7003" spc="245" dirty="0">
                <a:solidFill>
                  <a:srgbClr val="000000"/>
                </a:solidFill>
                <a:latin typeface="Bryndan Write"/>
              </a:rPr>
              <a:t>Conclusion</a:t>
            </a:r>
          </a:p>
        </p:txBody>
      </p:sp>
      <p:sp>
        <p:nvSpPr>
          <p:cNvPr id="9" name="TextBox 9"/>
          <p:cNvSpPr txBox="1"/>
          <p:nvPr/>
        </p:nvSpPr>
        <p:spPr>
          <a:xfrm>
            <a:off x="9525000" y="4353423"/>
            <a:ext cx="7772400" cy="2558714"/>
          </a:xfrm>
          <a:prstGeom prst="rect">
            <a:avLst/>
          </a:prstGeom>
        </p:spPr>
        <p:txBody>
          <a:bodyPr wrap="square" lIns="0" tIns="0" rIns="0" bIns="0" rtlCol="0" anchor="t">
            <a:spAutoFit/>
          </a:bodyPr>
          <a:lstStyle/>
          <a:p>
            <a:pPr marL="0" marR="0">
              <a:lnSpc>
                <a:spcPct val="107000"/>
              </a:lnSpc>
              <a:spcBef>
                <a:spcPts val="1560"/>
              </a:spcBef>
              <a:spcAft>
                <a:spcPts val="0"/>
              </a:spcAft>
            </a:pPr>
            <a:r>
              <a:rPr lang="en-US" sz="2400" kern="0" dirty="0">
                <a:solidFill>
                  <a:srgbClr val="364152"/>
                </a:solidFill>
                <a:latin typeface="Inter"/>
                <a:ea typeface="Times New Roman" panose="02020603050405020304" pitchFamily="18" charset="0"/>
                <a:cs typeface="Times New Roman" panose="02020603050405020304" pitchFamily="18" charset="0"/>
              </a:rPr>
              <a:t>D</a:t>
            </a:r>
            <a:r>
              <a:rPr lang="en-US" sz="2400" kern="0" dirty="0">
                <a:solidFill>
                  <a:srgbClr val="364152"/>
                </a:solidFill>
                <a:effectLst/>
                <a:latin typeface="Inter"/>
                <a:ea typeface="Times New Roman" panose="02020603050405020304" pitchFamily="18" charset="0"/>
                <a:cs typeface="Times New Roman" panose="02020603050405020304" pitchFamily="18" charset="0"/>
              </a:rPr>
              <a:t>eveloping skills in interpersonal communication is vital for students across various fields of discipline. </a:t>
            </a:r>
          </a:p>
          <a:p>
            <a:pPr marL="0" marR="0">
              <a:lnSpc>
                <a:spcPct val="107000"/>
              </a:lnSpc>
              <a:spcBef>
                <a:spcPts val="1560"/>
              </a:spcBef>
              <a:spcAft>
                <a:spcPts val="0"/>
              </a:spcAft>
            </a:pPr>
            <a:r>
              <a:rPr lang="en-US" sz="2400" kern="0" dirty="0">
                <a:solidFill>
                  <a:srgbClr val="364152"/>
                </a:solidFill>
                <a:effectLst/>
                <a:latin typeface="Inter"/>
                <a:ea typeface="Times New Roman" panose="02020603050405020304" pitchFamily="18" charset="0"/>
                <a:cs typeface="Times New Roman" panose="02020603050405020304" pitchFamily="18" charset="0"/>
              </a:rPr>
              <a:t>By emphasizing the importance of effective communication and implementing strategies to improve communication skills in all types of classrooms, students can enhance their success and learning outcomes. </a:t>
            </a:r>
            <a:endParaRPr lang="en-US" sz="24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Freeform 10"/>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216006" y="3467514"/>
            <a:ext cx="9855988" cy="3468371"/>
          </a:xfrm>
          <a:prstGeom prst="rect">
            <a:avLst/>
          </a:prstGeom>
        </p:spPr>
        <p:txBody>
          <a:bodyPr lIns="0" tIns="0" rIns="0" bIns="0" rtlCol="0" anchor="t">
            <a:spAutoFit/>
          </a:bodyPr>
          <a:lstStyle/>
          <a:p>
            <a:pPr algn="ctr">
              <a:lnSpc>
                <a:spcPts val="12740"/>
              </a:lnSpc>
            </a:pPr>
            <a:r>
              <a:rPr lang="en-US" sz="14000">
                <a:solidFill>
                  <a:srgbClr val="000000"/>
                </a:solidFill>
                <a:latin typeface="Bryndan Write Bold"/>
              </a:rPr>
              <a:t>Thank you very much!</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4"/>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402633" y="134664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9843318" y="2623686"/>
            <a:ext cx="6631089" cy="5039628"/>
          </a:xfrm>
          <a:custGeom>
            <a:avLst/>
            <a:gdLst/>
            <a:ahLst/>
            <a:cxnLst/>
            <a:rect l="l" t="t" r="r" b="b"/>
            <a:pathLst>
              <a:path w="6631089" h="5039628">
                <a:moveTo>
                  <a:pt x="0" y="0"/>
                </a:moveTo>
                <a:lnTo>
                  <a:pt x="6631090" y="0"/>
                </a:lnTo>
                <a:lnTo>
                  <a:pt x="6631090" y="5039628"/>
                </a:lnTo>
                <a:lnTo>
                  <a:pt x="0" y="50396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593559" y="4023514"/>
            <a:ext cx="9233717" cy="3406958"/>
          </a:xfrm>
          <a:prstGeom prst="rect">
            <a:avLst/>
          </a:prstGeom>
        </p:spPr>
        <p:txBody>
          <a:bodyPr wrap="square" lIns="0" tIns="0" rIns="0" bIns="0" rtlCol="0" anchor="t">
            <a:spAutoFit/>
          </a:bodyPr>
          <a:lstStyle/>
          <a:p>
            <a:pPr>
              <a:lnSpc>
                <a:spcPts val="9103"/>
              </a:lnSpc>
            </a:pPr>
            <a:r>
              <a:rPr lang="en-US" sz="7003" spc="245" dirty="0">
                <a:solidFill>
                  <a:srgbClr val="000000"/>
                </a:solidFill>
                <a:latin typeface="Bryndan Write"/>
              </a:rPr>
              <a:t>Spend 5 or so minutes getting to know your neighbor(s). </a:t>
            </a:r>
          </a:p>
        </p:txBody>
      </p:sp>
      <p:sp>
        <p:nvSpPr>
          <p:cNvPr id="10" name="TextBox 9">
            <a:extLst>
              <a:ext uri="{FF2B5EF4-FFF2-40B4-BE49-F238E27FC236}">
                <a16:creationId xmlns:a16="http://schemas.microsoft.com/office/drawing/2014/main" id="{E44EDC1C-70E8-244C-8D6B-D1B9F4FE60C3}"/>
              </a:ext>
            </a:extLst>
          </p:cNvPr>
          <p:cNvSpPr txBox="1"/>
          <p:nvPr/>
        </p:nvSpPr>
        <p:spPr>
          <a:xfrm>
            <a:off x="3714235" y="11018402"/>
            <a:ext cx="10859530" cy="1046440"/>
          </a:xfrm>
          <a:prstGeom prst="rect">
            <a:avLst/>
          </a:prstGeom>
          <a:noFill/>
        </p:spPr>
        <p:txBody>
          <a:bodyPr wrap="square" rtlCol="0">
            <a:spAutoFit/>
          </a:bodyPr>
          <a:lstStyle/>
          <a:p>
            <a:r>
              <a:rPr lang="en-US" sz="4400" spc="245" dirty="0">
                <a:solidFill>
                  <a:srgbClr val="000000"/>
                </a:solidFill>
                <a:latin typeface="Bryndan Write"/>
              </a:rPr>
              <a:t>(Get a movie or book recommendation)</a:t>
            </a:r>
          </a:p>
          <a:p>
            <a:endParaRPr lang="en-US" dirty="0"/>
          </a:p>
        </p:txBody>
      </p:sp>
      <p:sp>
        <p:nvSpPr>
          <p:cNvPr id="9" name="TextBox 8">
            <a:extLst>
              <a:ext uri="{FF2B5EF4-FFF2-40B4-BE49-F238E27FC236}">
                <a16:creationId xmlns:a16="http://schemas.microsoft.com/office/drawing/2014/main" id="{9DA10FDE-9148-C853-D248-10F756DA462A}"/>
              </a:ext>
            </a:extLst>
          </p:cNvPr>
          <p:cNvSpPr txBox="1"/>
          <p:nvPr/>
        </p:nvSpPr>
        <p:spPr>
          <a:xfrm>
            <a:off x="4878210" y="9298618"/>
            <a:ext cx="6934200" cy="523220"/>
          </a:xfrm>
          <a:prstGeom prst="rect">
            <a:avLst/>
          </a:prstGeom>
          <a:noFill/>
        </p:spPr>
        <p:txBody>
          <a:bodyPr wrap="square" rtlCol="0">
            <a:spAutoFit/>
          </a:bodyPr>
          <a:lstStyle/>
          <a:p>
            <a:r>
              <a:rPr lang="en-US" sz="2800" dirty="0">
                <a:latin typeface="Bryndan Write" panose="020B0604020202020204" charset="0"/>
              </a:rPr>
              <a:t>(Get a book or movie recommendation!)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4"/>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5" name="Freeform 5"/>
          <p:cNvSpPr/>
          <p:nvPr/>
        </p:nvSpPr>
        <p:spPr>
          <a:xfrm>
            <a:off x="9144000" y="2645556"/>
            <a:ext cx="7941440" cy="4995888"/>
          </a:xfrm>
          <a:custGeom>
            <a:avLst/>
            <a:gdLst/>
            <a:ahLst/>
            <a:cxnLst/>
            <a:rect l="l" t="t" r="r" b="b"/>
            <a:pathLst>
              <a:path w="7941440" h="4995888">
                <a:moveTo>
                  <a:pt x="0" y="0"/>
                </a:moveTo>
                <a:lnTo>
                  <a:pt x="7941440" y="0"/>
                </a:lnTo>
                <a:lnTo>
                  <a:pt x="7941440" y="4995888"/>
                </a:lnTo>
                <a:lnTo>
                  <a:pt x="0" y="49958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183339" y="1306262"/>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213672" y="3985578"/>
            <a:ext cx="8728474" cy="2239972"/>
          </a:xfrm>
          <a:prstGeom prst="rect">
            <a:avLst/>
          </a:prstGeom>
        </p:spPr>
        <p:txBody>
          <a:bodyPr wrap="square" lIns="0" tIns="0" rIns="0" bIns="0" rtlCol="0" anchor="t">
            <a:spAutoFit/>
          </a:bodyPr>
          <a:lstStyle/>
          <a:p>
            <a:pPr>
              <a:lnSpc>
                <a:spcPts val="9103"/>
              </a:lnSpc>
            </a:pPr>
            <a:r>
              <a:rPr lang="en-US" sz="7003" spc="245" dirty="0">
                <a:solidFill>
                  <a:srgbClr val="000000"/>
                </a:solidFill>
                <a:latin typeface="Bryndan Write"/>
              </a:rPr>
              <a:t>A journey we take together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32471DE-BE9A-E5B0-F07B-8B613D96FE89}"/>
              </a:ext>
            </a:extLst>
          </p:cNvPr>
          <p:cNvPicPr>
            <a:picLocks noChangeAspect="1"/>
          </p:cNvPicPr>
          <p:nvPr/>
        </p:nvPicPr>
        <p:blipFill rotWithShape="1">
          <a:blip r:embed="rId3"/>
          <a:srcRect t="1334"/>
          <a:stretch/>
        </p:blipFill>
        <p:spPr>
          <a:xfrm>
            <a:off x="152400" y="5599"/>
            <a:ext cx="18288000" cy="10285088"/>
          </a:xfrm>
          <a:prstGeom prst="rect">
            <a:avLst/>
          </a:prstGeom>
        </p:spPr>
      </p:pic>
      <p:sp>
        <p:nvSpPr>
          <p:cNvPr id="2" name="TextBox 1">
            <a:extLst>
              <a:ext uri="{FF2B5EF4-FFF2-40B4-BE49-F238E27FC236}">
                <a16:creationId xmlns:a16="http://schemas.microsoft.com/office/drawing/2014/main" id="{BCDC41FD-1569-F338-3852-38F8EB3A68EE}"/>
              </a:ext>
            </a:extLst>
          </p:cNvPr>
          <p:cNvSpPr txBox="1"/>
          <p:nvPr/>
        </p:nvSpPr>
        <p:spPr>
          <a:xfrm>
            <a:off x="11811000" y="266700"/>
            <a:ext cx="6624828" cy="523220"/>
          </a:xfrm>
          <a:prstGeom prst="rect">
            <a:avLst/>
          </a:prstGeom>
          <a:noFill/>
        </p:spPr>
        <p:txBody>
          <a:bodyPr wrap="square" rtlCol="0">
            <a:spAutoFit/>
          </a:bodyPr>
          <a:lstStyle/>
          <a:p>
            <a:r>
              <a:rPr lang="en-US" sz="2800" dirty="0">
                <a:latin typeface="Bryndan Write" panose="020B0604020202020204" charset="0"/>
              </a:rPr>
              <a:t>What is Interpersonal Communication?</a:t>
            </a:r>
          </a:p>
        </p:txBody>
      </p:sp>
    </p:spTree>
    <p:extLst>
      <p:ext uri="{BB962C8B-B14F-4D97-AF65-F5344CB8AC3E}">
        <p14:creationId xmlns:p14="http://schemas.microsoft.com/office/powerpoint/2010/main" val="1115376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178" y="-8786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txBody>
          <a:bodyPr/>
          <a:lstStyle/>
          <a:p>
            <a:endParaRPr lang="en-US"/>
          </a:p>
        </p:txBody>
      </p:sp>
      <p:sp>
        <p:nvSpPr>
          <p:cNvPr id="3" name="Freeform 3"/>
          <p:cNvSpPr/>
          <p:nvPr/>
        </p:nvSpPr>
        <p:spPr>
          <a:xfrm>
            <a:off x="11443787" y="6841221"/>
            <a:ext cx="4610356" cy="3738579"/>
          </a:xfrm>
          <a:custGeom>
            <a:avLst/>
            <a:gdLst/>
            <a:ahLst/>
            <a:cxnLst/>
            <a:rect l="l" t="t" r="r" b="b"/>
            <a:pathLst>
              <a:path w="4610356" h="3738579">
                <a:moveTo>
                  <a:pt x="0" y="0"/>
                </a:moveTo>
                <a:lnTo>
                  <a:pt x="4610356" y="0"/>
                </a:lnTo>
                <a:lnTo>
                  <a:pt x="4610356" y="3738579"/>
                </a:lnTo>
                <a:lnTo>
                  <a:pt x="0" y="3738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724798" y="6841221"/>
            <a:ext cx="3385114" cy="3738579"/>
          </a:xfrm>
          <a:custGeom>
            <a:avLst/>
            <a:gdLst/>
            <a:ahLst/>
            <a:cxnLst/>
            <a:rect l="l" t="t" r="r" b="b"/>
            <a:pathLst>
              <a:path w="3385114" h="3738579">
                <a:moveTo>
                  <a:pt x="0" y="0"/>
                </a:moveTo>
                <a:lnTo>
                  <a:pt x="3385113" y="0"/>
                </a:lnTo>
                <a:lnTo>
                  <a:pt x="3385113" y="3738579"/>
                </a:lnTo>
                <a:lnTo>
                  <a:pt x="0" y="3738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233857" y="6998926"/>
            <a:ext cx="5153430" cy="3738579"/>
          </a:xfrm>
          <a:custGeom>
            <a:avLst/>
            <a:gdLst/>
            <a:ahLst/>
            <a:cxnLst/>
            <a:rect l="l" t="t" r="r" b="b"/>
            <a:pathLst>
              <a:path w="5153430" h="3738579">
                <a:moveTo>
                  <a:pt x="0" y="0"/>
                </a:moveTo>
                <a:lnTo>
                  <a:pt x="5153430" y="0"/>
                </a:lnTo>
                <a:lnTo>
                  <a:pt x="5153430" y="3738580"/>
                </a:lnTo>
                <a:lnTo>
                  <a:pt x="0" y="37385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3178" y="-664415"/>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5257800" y="519353"/>
            <a:ext cx="11196213" cy="2105320"/>
          </a:xfrm>
          <a:prstGeom prst="rect">
            <a:avLst/>
          </a:prstGeom>
        </p:spPr>
        <p:txBody>
          <a:bodyPr lIns="0" tIns="0" rIns="0" bIns="0" rtlCol="0" anchor="t">
            <a:spAutoFit/>
          </a:bodyPr>
          <a:lstStyle/>
          <a:p>
            <a:pPr algn="ctr">
              <a:lnSpc>
                <a:spcPts val="8543"/>
              </a:lnSpc>
            </a:pPr>
            <a:r>
              <a:rPr lang="en-US" sz="7003" spc="245" dirty="0">
                <a:solidFill>
                  <a:srgbClr val="000000"/>
                </a:solidFill>
                <a:latin typeface="Bryndan Write"/>
              </a:rPr>
              <a:t>Why is interpersonal communication important?</a:t>
            </a:r>
          </a:p>
        </p:txBody>
      </p:sp>
      <p:sp>
        <p:nvSpPr>
          <p:cNvPr id="9" name="TextBox 8">
            <a:extLst>
              <a:ext uri="{FF2B5EF4-FFF2-40B4-BE49-F238E27FC236}">
                <a16:creationId xmlns:a16="http://schemas.microsoft.com/office/drawing/2014/main" id="{C9997DF3-AC82-1034-E504-27EB18D36838}"/>
              </a:ext>
            </a:extLst>
          </p:cNvPr>
          <p:cNvSpPr txBox="1"/>
          <p:nvPr/>
        </p:nvSpPr>
        <p:spPr>
          <a:xfrm>
            <a:off x="5102955" y="3697027"/>
            <a:ext cx="4191000" cy="523220"/>
          </a:xfrm>
          <a:prstGeom prst="rect">
            <a:avLst/>
          </a:prstGeom>
          <a:noFill/>
        </p:spPr>
        <p:txBody>
          <a:bodyPr wrap="square" rtlCol="0">
            <a:spAutoFit/>
          </a:bodyPr>
          <a:lstStyle/>
          <a:p>
            <a:r>
              <a:rPr lang="en-US" sz="2800" dirty="0">
                <a:latin typeface="Bryndan Write" panose="020B0604020202020204" charset="0"/>
              </a:rPr>
              <a:t>Connections with others</a:t>
            </a:r>
          </a:p>
        </p:txBody>
      </p:sp>
      <p:sp>
        <p:nvSpPr>
          <p:cNvPr id="10" name="TextBox 9">
            <a:extLst>
              <a:ext uri="{FF2B5EF4-FFF2-40B4-BE49-F238E27FC236}">
                <a16:creationId xmlns:a16="http://schemas.microsoft.com/office/drawing/2014/main" id="{75811E2C-F4B9-D485-185E-78E8FB5CAE9C}"/>
              </a:ext>
            </a:extLst>
          </p:cNvPr>
          <p:cNvSpPr txBox="1"/>
          <p:nvPr/>
        </p:nvSpPr>
        <p:spPr>
          <a:xfrm>
            <a:off x="12649200" y="5787870"/>
            <a:ext cx="4695802" cy="461665"/>
          </a:xfrm>
          <a:prstGeom prst="rect">
            <a:avLst/>
          </a:prstGeom>
          <a:noFill/>
        </p:spPr>
        <p:txBody>
          <a:bodyPr wrap="square" rtlCol="0">
            <a:spAutoFit/>
          </a:bodyPr>
          <a:lstStyle/>
          <a:p>
            <a:r>
              <a:rPr lang="en-US" sz="2400" dirty="0">
                <a:latin typeface="Bryndan Write" panose="020B0604020202020204" charset="0"/>
              </a:rPr>
              <a:t>Improved learning environment</a:t>
            </a:r>
          </a:p>
        </p:txBody>
      </p:sp>
      <p:sp>
        <p:nvSpPr>
          <p:cNvPr id="11" name="TextBox 10">
            <a:extLst>
              <a:ext uri="{FF2B5EF4-FFF2-40B4-BE49-F238E27FC236}">
                <a16:creationId xmlns:a16="http://schemas.microsoft.com/office/drawing/2014/main" id="{7C3C3838-48DE-E16D-F63C-F95B9FDAF4BC}"/>
              </a:ext>
            </a:extLst>
          </p:cNvPr>
          <p:cNvSpPr txBox="1"/>
          <p:nvPr/>
        </p:nvSpPr>
        <p:spPr>
          <a:xfrm>
            <a:off x="942998" y="6003238"/>
            <a:ext cx="5895997" cy="461665"/>
          </a:xfrm>
          <a:prstGeom prst="rect">
            <a:avLst/>
          </a:prstGeom>
          <a:noFill/>
        </p:spPr>
        <p:txBody>
          <a:bodyPr wrap="square" rtlCol="0">
            <a:spAutoFit/>
          </a:bodyPr>
          <a:lstStyle/>
          <a:p>
            <a:r>
              <a:rPr lang="en-US" sz="2400" dirty="0">
                <a:latin typeface="Bryndan Write" panose="020B0604020202020204" charset="0"/>
              </a:rPr>
              <a:t>Participation, engagement, collaboration</a:t>
            </a:r>
          </a:p>
        </p:txBody>
      </p:sp>
      <p:sp>
        <p:nvSpPr>
          <p:cNvPr id="12" name="TextBox 11">
            <a:extLst>
              <a:ext uri="{FF2B5EF4-FFF2-40B4-BE49-F238E27FC236}">
                <a16:creationId xmlns:a16="http://schemas.microsoft.com/office/drawing/2014/main" id="{E2813926-2727-AF12-F655-3A4E990A3DBE}"/>
              </a:ext>
            </a:extLst>
          </p:cNvPr>
          <p:cNvSpPr txBox="1"/>
          <p:nvPr/>
        </p:nvSpPr>
        <p:spPr>
          <a:xfrm>
            <a:off x="10346068" y="3450385"/>
            <a:ext cx="5732656" cy="523220"/>
          </a:xfrm>
          <a:prstGeom prst="rect">
            <a:avLst/>
          </a:prstGeom>
          <a:noFill/>
        </p:spPr>
        <p:txBody>
          <a:bodyPr wrap="square" rtlCol="0">
            <a:spAutoFit/>
          </a:bodyPr>
          <a:lstStyle/>
          <a:p>
            <a:r>
              <a:rPr lang="en-US" sz="2800" dirty="0">
                <a:latin typeface="Bryndan Write" panose="020B0604020202020204" charset="0"/>
              </a:rPr>
              <a:t>Enhanced educational experiences</a:t>
            </a:r>
          </a:p>
        </p:txBody>
      </p:sp>
      <p:sp>
        <p:nvSpPr>
          <p:cNvPr id="13" name="TextBox 12">
            <a:extLst>
              <a:ext uri="{FF2B5EF4-FFF2-40B4-BE49-F238E27FC236}">
                <a16:creationId xmlns:a16="http://schemas.microsoft.com/office/drawing/2014/main" id="{D03B10FE-71DE-7118-69D1-05DF5FD077C8}"/>
              </a:ext>
            </a:extLst>
          </p:cNvPr>
          <p:cNvSpPr txBox="1"/>
          <p:nvPr/>
        </p:nvSpPr>
        <p:spPr>
          <a:xfrm>
            <a:off x="7128445" y="5045959"/>
            <a:ext cx="5090112" cy="492443"/>
          </a:xfrm>
          <a:prstGeom prst="rect">
            <a:avLst/>
          </a:prstGeom>
          <a:noFill/>
        </p:spPr>
        <p:txBody>
          <a:bodyPr wrap="square" rtlCol="0">
            <a:spAutoFit/>
          </a:bodyPr>
          <a:lstStyle/>
          <a:p>
            <a:r>
              <a:rPr lang="en-US" sz="2600" dirty="0">
                <a:latin typeface="Bryndan Write" panose="020B0604020202020204" charset="0"/>
              </a:rPr>
              <a:t>Future professional success</a:t>
            </a:r>
          </a:p>
        </p:txBody>
      </p:sp>
      <p:sp>
        <p:nvSpPr>
          <p:cNvPr id="14" name="TextBox 13">
            <a:extLst>
              <a:ext uri="{FF2B5EF4-FFF2-40B4-BE49-F238E27FC236}">
                <a16:creationId xmlns:a16="http://schemas.microsoft.com/office/drawing/2014/main" id="{3E2B11FE-1B7A-7F5F-60A7-53F311F8D5E3}"/>
              </a:ext>
            </a:extLst>
          </p:cNvPr>
          <p:cNvSpPr txBox="1"/>
          <p:nvPr/>
        </p:nvSpPr>
        <p:spPr>
          <a:xfrm>
            <a:off x="13654435" y="4709775"/>
            <a:ext cx="3385114" cy="461665"/>
          </a:xfrm>
          <a:prstGeom prst="rect">
            <a:avLst/>
          </a:prstGeom>
          <a:noFill/>
        </p:spPr>
        <p:txBody>
          <a:bodyPr wrap="square" rtlCol="0">
            <a:spAutoFit/>
          </a:bodyPr>
          <a:lstStyle/>
          <a:p>
            <a:r>
              <a:rPr lang="en-US" sz="2400" dirty="0">
                <a:latin typeface="Bryndan Write" panose="020B0604020202020204" charset="0"/>
              </a:rPr>
              <a:t>Problem-solving</a:t>
            </a:r>
          </a:p>
        </p:txBody>
      </p:sp>
      <p:sp>
        <p:nvSpPr>
          <p:cNvPr id="15" name="TextBox 14">
            <a:extLst>
              <a:ext uri="{FF2B5EF4-FFF2-40B4-BE49-F238E27FC236}">
                <a16:creationId xmlns:a16="http://schemas.microsoft.com/office/drawing/2014/main" id="{EFFAC596-EB05-A84A-5B3C-029B057CBC41}"/>
              </a:ext>
            </a:extLst>
          </p:cNvPr>
          <p:cNvSpPr txBox="1"/>
          <p:nvPr/>
        </p:nvSpPr>
        <p:spPr>
          <a:xfrm>
            <a:off x="722824" y="4390139"/>
            <a:ext cx="4876800" cy="461665"/>
          </a:xfrm>
          <a:prstGeom prst="rect">
            <a:avLst/>
          </a:prstGeom>
          <a:noFill/>
        </p:spPr>
        <p:txBody>
          <a:bodyPr wrap="square" rtlCol="0">
            <a:spAutoFit/>
          </a:bodyPr>
          <a:lstStyle/>
          <a:p>
            <a:r>
              <a:rPr lang="en-US" sz="2400" dirty="0">
                <a:latin typeface="Bryndan Write" panose="020B0604020202020204" charset="0"/>
              </a:rPr>
              <a:t>Empathy and understanding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4"/>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402633" y="134664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9843318" y="2623686"/>
            <a:ext cx="6631089" cy="5039628"/>
          </a:xfrm>
          <a:custGeom>
            <a:avLst/>
            <a:gdLst/>
            <a:ahLst/>
            <a:cxnLst/>
            <a:rect l="l" t="t" r="r" b="b"/>
            <a:pathLst>
              <a:path w="6631089" h="5039628">
                <a:moveTo>
                  <a:pt x="0" y="0"/>
                </a:moveTo>
                <a:lnTo>
                  <a:pt x="6631090" y="0"/>
                </a:lnTo>
                <a:lnTo>
                  <a:pt x="6631090" y="5039628"/>
                </a:lnTo>
                <a:lnTo>
                  <a:pt x="0" y="50396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593559" y="4023514"/>
            <a:ext cx="9233717" cy="2239972"/>
          </a:xfrm>
          <a:prstGeom prst="rect">
            <a:avLst/>
          </a:prstGeom>
        </p:spPr>
        <p:txBody>
          <a:bodyPr wrap="square" lIns="0" tIns="0" rIns="0" bIns="0" rtlCol="0" anchor="t">
            <a:spAutoFit/>
          </a:bodyPr>
          <a:lstStyle/>
          <a:p>
            <a:pPr>
              <a:lnSpc>
                <a:spcPts val="9103"/>
              </a:lnSpc>
            </a:pPr>
            <a:r>
              <a:rPr lang="en-US" sz="7003" spc="245" dirty="0">
                <a:solidFill>
                  <a:srgbClr val="000000"/>
                </a:solidFill>
                <a:latin typeface="Bryndan Write"/>
              </a:rPr>
              <a:t>Can everyone learn interpersonal skills?</a:t>
            </a:r>
          </a:p>
        </p:txBody>
      </p:sp>
    </p:spTree>
    <p:extLst>
      <p:ext uri="{BB962C8B-B14F-4D97-AF65-F5344CB8AC3E}">
        <p14:creationId xmlns:p14="http://schemas.microsoft.com/office/powerpoint/2010/main" val="415905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4"/>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5" name="Freeform 5"/>
          <p:cNvSpPr/>
          <p:nvPr/>
        </p:nvSpPr>
        <p:spPr>
          <a:xfrm>
            <a:off x="10312641" y="2438412"/>
            <a:ext cx="5470179" cy="5410504"/>
          </a:xfrm>
          <a:custGeom>
            <a:avLst/>
            <a:gdLst/>
            <a:ahLst/>
            <a:cxnLst/>
            <a:rect l="l" t="t" r="r" b="b"/>
            <a:pathLst>
              <a:path w="5470179" h="5410504">
                <a:moveTo>
                  <a:pt x="0" y="0"/>
                </a:moveTo>
                <a:lnTo>
                  <a:pt x="5470179" y="0"/>
                </a:lnTo>
                <a:lnTo>
                  <a:pt x="5470179" y="5410504"/>
                </a:lnTo>
                <a:lnTo>
                  <a:pt x="0" y="5410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7402633" y="134664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61135" y="3366437"/>
            <a:ext cx="9677400" cy="3323987"/>
          </a:xfrm>
          <a:prstGeom prst="rect">
            <a:avLst/>
          </a:prstGeom>
        </p:spPr>
        <p:txBody>
          <a:bodyPr wrap="square" lIns="0" tIns="0" rIns="0" bIns="0" rtlCol="0" anchor="t">
            <a:spAutoFit/>
          </a:bodyPr>
          <a:lstStyle/>
          <a:p>
            <a:pPr algn="ctr"/>
            <a:r>
              <a:rPr lang="en-US" sz="5400" spc="245" dirty="0">
                <a:solidFill>
                  <a:srgbClr val="000000"/>
                </a:solidFill>
                <a:latin typeface="Bryndan Write"/>
              </a:rPr>
              <a:t>The world is a different place, which changes how we understand (and teach) interpersonal skills</a:t>
            </a:r>
          </a:p>
        </p:txBody>
      </p:sp>
      <p:sp>
        <p:nvSpPr>
          <p:cNvPr id="9" name="TextBox 9"/>
          <p:cNvSpPr txBox="1"/>
          <p:nvPr/>
        </p:nvSpPr>
        <p:spPr>
          <a:xfrm>
            <a:off x="1701607" y="5630775"/>
            <a:ext cx="6596456" cy="691728"/>
          </a:xfrm>
          <a:prstGeom prst="rect">
            <a:avLst/>
          </a:prstGeom>
        </p:spPr>
        <p:txBody>
          <a:bodyPr lIns="0" tIns="0" rIns="0" bIns="0" rtlCol="0" anchor="t">
            <a:spAutoFit/>
          </a:bodyPr>
          <a:lstStyle/>
          <a:p>
            <a:pPr>
              <a:lnSpc>
                <a:spcPts val="2800"/>
              </a:lnSpc>
              <a:spcBef>
                <a:spcPct val="0"/>
              </a:spcBef>
            </a:pPr>
            <a:endParaRPr lang="en-US" sz="4800" dirty="0">
              <a:solidFill>
                <a:srgbClr val="000000"/>
              </a:solidFill>
              <a:latin typeface="Bryndan Write" panose="020B0604020202020204" charset="0"/>
            </a:endParaRPr>
          </a:p>
          <a:p>
            <a:pPr marL="342900" indent="-342900">
              <a:lnSpc>
                <a:spcPts val="2800"/>
              </a:lnSpc>
              <a:spcBef>
                <a:spcPct val="0"/>
              </a:spcBef>
              <a:buFont typeface="Arial" panose="020B0604020202020204" pitchFamily="34" charset="0"/>
              <a:buChar char="•"/>
            </a:pPr>
            <a:endParaRPr lang="en-US" sz="2000" dirty="0">
              <a:solidFill>
                <a:srgbClr val="000000"/>
              </a:solidFill>
              <a:latin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AutoShape 3"/>
          <p:cNvSpPr/>
          <p:nvPr/>
        </p:nvSpPr>
        <p:spPr>
          <a:xfrm>
            <a:off x="-886757" y="3501879"/>
            <a:ext cx="20061513" cy="0"/>
          </a:xfrm>
          <a:prstGeom prst="line">
            <a:avLst/>
          </a:prstGeom>
          <a:ln w="28575" cap="flat">
            <a:solidFill>
              <a:srgbClr val="000000"/>
            </a:solidFill>
            <a:prstDash val="solid"/>
            <a:headEnd type="none" w="sm" len="sm"/>
            <a:tailEnd type="none" w="sm" len="sm"/>
          </a:ln>
        </p:spPr>
      </p:sp>
      <p:grpSp>
        <p:nvGrpSpPr>
          <p:cNvPr id="7" name="Group 7"/>
          <p:cNvGrpSpPr/>
          <p:nvPr/>
        </p:nvGrpSpPr>
        <p:grpSpPr>
          <a:xfrm>
            <a:off x="13944600" y="3269977"/>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961"/>
            </a:solidFill>
          </p:spPr>
        </p:sp>
        <p:sp>
          <p:nvSpPr>
            <p:cNvPr id="9" name="TextBox 9"/>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grpSp>
        <p:nvGrpSpPr>
          <p:cNvPr id="10" name="Group 10"/>
          <p:cNvGrpSpPr/>
          <p:nvPr/>
        </p:nvGrpSpPr>
        <p:grpSpPr>
          <a:xfrm>
            <a:off x="8544323" y="3217375"/>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961"/>
            </a:solidFill>
          </p:spPr>
        </p:sp>
        <p:sp>
          <p:nvSpPr>
            <p:cNvPr id="12" name="TextBox 12"/>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grpSp>
        <p:nvGrpSpPr>
          <p:cNvPr id="13" name="Group 13"/>
          <p:cNvGrpSpPr/>
          <p:nvPr/>
        </p:nvGrpSpPr>
        <p:grpSpPr>
          <a:xfrm>
            <a:off x="3087899" y="3242702"/>
            <a:ext cx="502056" cy="5020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961"/>
            </a:solidFill>
          </p:spPr>
        </p:sp>
        <p:sp>
          <p:nvSpPr>
            <p:cNvPr id="15" name="TextBox 15"/>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sp>
        <p:nvSpPr>
          <p:cNvPr id="16" name="Freeform 16"/>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17" name="Freeform 17"/>
          <p:cNvSpPr/>
          <p:nvPr/>
        </p:nvSpPr>
        <p:spPr>
          <a:xfrm>
            <a:off x="5489163" y="971660"/>
            <a:ext cx="7303254" cy="1614663"/>
          </a:xfrm>
          <a:custGeom>
            <a:avLst/>
            <a:gdLst/>
            <a:ahLst/>
            <a:cxnLst/>
            <a:rect l="l" t="t" r="r" b="b"/>
            <a:pathLst>
              <a:path w="4673902" h="1359680">
                <a:moveTo>
                  <a:pt x="0" y="0"/>
                </a:moveTo>
                <a:lnTo>
                  <a:pt x="4673902" y="0"/>
                </a:lnTo>
                <a:lnTo>
                  <a:pt x="4673902" y="1359681"/>
                </a:lnTo>
                <a:lnTo>
                  <a:pt x="0" y="1359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TextBox 18"/>
          <p:cNvSpPr txBox="1"/>
          <p:nvPr/>
        </p:nvSpPr>
        <p:spPr>
          <a:xfrm>
            <a:off x="3545894" y="1228132"/>
            <a:ext cx="11196213" cy="1015278"/>
          </a:xfrm>
          <a:prstGeom prst="rect">
            <a:avLst/>
          </a:prstGeom>
        </p:spPr>
        <p:txBody>
          <a:bodyPr lIns="0" tIns="0" rIns="0" bIns="0" rtlCol="0" anchor="t">
            <a:spAutoFit/>
          </a:bodyPr>
          <a:lstStyle/>
          <a:p>
            <a:pPr algn="ctr">
              <a:lnSpc>
                <a:spcPts val="8543"/>
              </a:lnSpc>
            </a:pPr>
            <a:r>
              <a:rPr lang="en-US" sz="7003" spc="245" dirty="0">
                <a:solidFill>
                  <a:srgbClr val="000000"/>
                </a:solidFill>
                <a:latin typeface="Bryndan Write"/>
              </a:rPr>
              <a:t>Activities</a:t>
            </a:r>
          </a:p>
        </p:txBody>
      </p:sp>
      <p:sp>
        <p:nvSpPr>
          <p:cNvPr id="19" name="TextBox 19"/>
          <p:cNvSpPr txBox="1"/>
          <p:nvPr/>
        </p:nvSpPr>
        <p:spPr>
          <a:xfrm>
            <a:off x="2286000" y="4234166"/>
            <a:ext cx="3393733" cy="552652"/>
          </a:xfrm>
          <a:prstGeom prst="rect">
            <a:avLst/>
          </a:prstGeom>
        </p:spPr>
        <p:txBody>
          <a:bodyPr wrap="square" lIns="0" tIns="0" rIns="0" bIns="0" rtlCol="0" anchor="t">
            <a:spAutoFit/>
          </a:bodyPr>
          <a:lstStyle/>
          <a:p>
            <a:pPr>
              <a:lnSpc>
                <a:spcPts val="4635"/>
              </a:lnSpc>
            </a:pPr>
            <a:r>
              <a:rPr lang="en-US" sz="3200" dirty="0">
                <a:solidFill>
                  <a:srgbClr val="000000"/>
                </a:solidFill>
                <a:latin typeface="Agrandir Medium"/>
              </a:rPr>
              <a:t>Active Listening</a:t>
            </a:r>
          </a:p>
        </p:txBody>
      </p:sp>
      <p:sp>
        <p:nvSpPr>
          <p:cNvPr id="20" name="TextBox 20"/>
          <p:cNvSpPr txBox="1"/>
          <p:nvPr/>
        </p:nvSpPr>
        <p:spPr>
          <a:xfrm>
            <a:off x="7603056" y="4024058"/>
            <a:ext cx="3075468" cy="1142557"/>
          </a:xfrm>
          <a:prstGeom prst="rect">
            <a:avLst/>
          </a:prstGeom>
        </p:spPr>
        <p:txBody>
          <a:bodyPr wrap="square" lIns="0" tIns="0" rIns="0" bIns="0" rtlCol="0" anchor="t">
            <a:spAutoFit/>
          </a:bodyPr>
          <a:lstStyle/>
          <a:p>
            <a:pPr>
              <a:lnSpc>
                <a:spcPts val="4635"/>
              </a:lnSpc>
            </a:pPr>
            <a:r>
              <a:rPr lang="en-US" sz="3200" dirty="0">
                <a:solidFill>
                  <a:srgbClr val="000000"/>
                </a:solidFill>
                <a:latin typeface="Agrandir Medium"/>
              </a:rPr>
              <a:t>Non-Verbal Communication</a:t>
            </a:r>
          </a:p>
        </p:txBody>
      </p:sp>
      <p:sp>
        <p:nvSpPr>
          <p:cNvPr id="21" name="TextBox 21"/>
          <p:cNvSpPr txBox="1"/>
          <p:nvPr/>
        </p:nvSpPr>
        <p:spPr>
          <a:xfrm>
            <a:off x="13001389" y="4021317"/>
            <a:ext cx="4456857" cy="1142557"/>
          </a:xfrm>
          <a:prstGeom prst="rect">
            <a:avLst/>
          </a:prstGeom>
        </p:spPr>
        <p:txBody>
          <a:bodyPr wrap="square" lIns="0" tIns="0" rIns="0" bIns="0" rtlCol="0" anchor="t">
            <a:spAutoFit/>
          </a:bodyPr>
          <a:lstStyle/>
          <a:p>
            <a:pPr>
              <a:lnSpc>
                <a:spcPts val="4635"/>
              </a:lnSpc>
            </a:pPr>
            <a:r>
              <a:rPr lang="en-US" sz="3200" dirty="0">
                <a:solidFill>
                  <a:srgbClr val="000000"/>
                </a:solidFill>
                <a:latin typeface="Agrandir Medium"/>
              </a:rPr>
              <a:t>Empathy and Perspective-Taking</a:t>
            </a:r>
          </a:p>
        </p:txBody>
      </p:sp>
      <p:sp>
        <p:nvSpPr>
          <p:cNvPr id="23" name="TextBox 23"/>
          <p:cNvSpPr txBox="1"/>
          <p:nvPr/>
        </p:nvSpPr>
        <p:spPr>
          <a:xfrm>
            <a:off x="7325616" y="5689779"/>
            <a:ext cx="4104384" cy="1765035"/>
          </a:xfrm>
          <a:prstGeom prst="rect">
            <a:avLst/>
          </a:prstGeom>
        </p:spPr>
        <p:txBody>
          <a:bodyPr wrap="square" lIns="0" tIns="0" rIns="0" bIns="0" rtlCol="0" anchor="t">
            <a:spAutoFit/>
          </a:bodyPr>
          <a:lstStyle/>
          <a:p>
            <a:pPr marL="0" marR="0">
              <a:lnSpc>
                <a:spcPct val="107000"/>
              </a:lnSpc>
              <a:spcBef>
                <a:spcPts val="1560"/>
              </a:spcBef>
              <a:spcAft>
                <a:spcPts val="0"/>
              </a:spcAft>
            </a:pPr>
            <a:r>
              <a:rPr lang="en-US" sz="1800" kern="0" dirty="0">
                <a:solidFill>
                  <a:srgbClr val="364152"/>
                </a:solidFill>
                <a:effectLst/>
                <a:latin typeface="Inter"/>
                <a:ea typeface="Times New Roman" panose="02020603050405020304" pitchFamily="18" charset="0"/>
                <a:cs typeface="Times New Roman" panose="02020603050405020304" pitchFamily="18" charset="0"/>
              </a:rPr>
              <a:t>Non-verbal cues, such as body language and facial expressions, play a significant role in communication. Include activities that focus on non-verbal communication, such as analyzing videos or engaging in non-verbal communication exercises.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4"/>
          <p:cNvSpPr txBox="1"/>
          <p:nvPr/>
        </p:nvSpPr>
        <p:spPr>
          <a:xfrm>
            <a:off x="12764342" y="5664410"/>
            <a:ext cx="4104384" cy="2061398"/>
          </a:xfrm>
          <a:prstGeom prst="rect">
            <a:avLst/>
          </a:prstGeom>
        </p:spPr>
        <p:txBody>
          <a:bodyPr wrap="square" lIns="0" tIns="0" rIns="0" bIns="0" rtlCol="0" anchor="t">
            <a:spAutoFit/>
          </a:bodyPr>
          <a:lstStyle/>
          <a:p>
            <a:pPr marL="0" marR="0">
              <a:lnSpc>
                <a:spcPct val="107000"/>
              </a:lnSpc>
              <a:spcBef>
                <a:spcPts val="1560"/>
              </a:spcBef>
              <a:spcAft>
                <a:spcPts val="0"/>
              </a:spcAft>
            </a:pPr>
            <a:r>
              <a:rPr lang="en-US" sz="1800" kern="0" dirty="0">
                <a:solidFill>
                  <a:srgbClr val="364152"/>
                </a:solidFill>
                <a:effectLst/>
                <a:latin typeface="Inter"/>
                <a:ea typeface="Times New Roman" panose="02020603050405020304" pitchFamily="18" charset="0"/>
                <a:cs typeface="Times New Roman" panose="02020603050405020304" pitchFamily="18" charset="0"/>
              </a:rPr>
              <a:t>Developing empathy and perspective-taking skills helps students understand others' viewpoints and promotes effective communication. Incorporate activities that encourage students to step into someone else's shoes and consider alternative perspectives.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TextBox 26"/>
          <p:cNvSpPr txBox="1"/>
          <p:nvPr/>
        </p:nvSpPr>
        <p:spPr>
          <a:xfrm>
            <a:off x="1986787" y="5689779"/>
            <a:ext cx="3692945" cy="1830629"/>
          </a:xfrm>
          <a:prstGeom prst="rect">
            <a:avLst/>
          </a:prstGeom>
        </p:spPr>
        <p:txBody>
          <a:bodyPr wrap="square" lIns="0" tIns="0" rIns="0" bIns="0" rtlCol="0" anchor="t">
            <a:spAutoFit/>
          </a:bodyPr>
          <a:lstStyle/>
          <a:p>
            <a:pPr>
              <a:lnSpc>
                <a:spcPts val="2445"/>
              </a:lnSpc>
            </a:pPr>
            <a:r>
              <a:rPr lang="en-US" sz="1800" kern="0" dirty="0">
                <a:solidFill>
                  <a:srgbClr val="364152"/>
                </a:solidFill>
                <a:effectLst/>
                <a:latin typeface="Inter"/>
                <a:ea typeface="Times New Roman" panose="02020603050405020304" pitchFamily="18" charset="0"/>
                <a:cs typeface="Times New Roman" panose="02020603050405020304" pitchFamily="18" charset="0"/>
              </a:rPr>
              <a:t>Active listening is a fundamental aspect of effective communication. Incorporate activities that cultivate active listening skills, such as small group discussions and role-playing exercises.</a:t>
            </a:r>
            <a:endParaRPr lang="en-US" sz="1500" spc="27" dirty="0">
              <a:solidFill>
                <a:srgbClr val="000000"/>
              </a:solidFill>
              <a:latin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t="-18328" b="-18328"/>
            </a:stretch>
          </a:blipFill>
        </p:spPr>
      </p:sp>
      <p:sp>
        <p:nvSpPr>
          <p:cNvPr id="3" name="AutoShape 3"/>
          <p:cNvSpPr/>
          <p:nvPr/>
        </p:nvSpPr>
        <p:spPr>
          <a:xfrm>
            <a:off x="-886757" y="3501879"/>
            <a:ext cx="20061513" cy="0"/>
          </a:xfrm>
          <a:prstGeom prst="line">
            <a:avLst/>
          </a:prstGeom>
          <a:ln w="28575" cap="flat">
            <a:solidFill>
              <a:srgbClr val="000000"/>
            </a:solidFill>
            <a:prstDash val="solid"/>
            <a:headEnd type="none" w="sm" len="sm"/>
            <a:tailEnd type="none" w="sm" len="sm"/>
          </a:ln>
        </p:spPr>
      </p:sp>
      <p:grpSp>
        <p:nvGrpSpPr>
          <p:cNvPr id="7" name="Group 7"/>
          <p:cNvGrpSpPr/>
          <p:nvPr/>
        </p:nvGrpSpPr>
        <p:grpSpPr>
          <a:xfrm>
            <a:off x="10896600" y="3242702"/>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961"/>
            </a:solidFill>
          </p:spPr>
        </p:sp>
        <p:sp>
          <p:nvSpPr>
            <p:cNvPr id="9" name="TextBox 9"/>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grpSp>
        <p:nvGrpSpPr>
          <p:cNvPr id="13" name="Group 13"/>
          <p:cNvGrpSpPr/>
          <p:nvPr/>
        </p:nvGrpSpPr>
        <p:grpSpPr>
          <a:xfrm>
            <a:off x="5486352" y="3276424"/>
            <a:ext cx="502056" cy="5020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961"/>
            </a:solidFill>
          </p:spPr>
        </p:sp>
        <p:sp>
          <p:nvSpPr>
            <p:cNvPr id="15" name="TextBox 15"/>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sp>
        <p:nvSpPr>
          <p:cNvPr id="16" name="Freeform 16"/>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sp>
      <p:sp>
        <p:nvSpPr>
          <p:cNvPr id="17" name="Freeform 17"/>
          <p:cNvSpPr/>
          <p:nvPr/>
        </p:nvSpPr>
        <p:spPr>
          <a:xfrm>
            <a:off x="5489163" y="971660"/>
            <a:ext cx="7303254" cy="1614663"/>
          </a:xfrm>
          <a:custGeom>
            <a:avLst/>
            <a:gdLst/>
            <a:ahLst/>
            <a:cxnLst/>
            <a:rect l="l" t="t" r="r" b="b"/>
            <a:pathLst>
              <a:path w="4673902" h="1359680">
                <a:moveTo>
                  <a:pt x="0" y="0"/>
                </a:moveTo>
                <a:lnTo>
                  <a:pt x="4673902" y="0"/>
                </a:lnTo>
                <a:lnTo>
                  <a:pt x="4673902" y="1359681"/>
                </a:lnTo>
                <a:lnTo>
                  <a:pt x="0" y="1359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TextBox 18"/>
          <p:cNvSpPr txBox="1"/>
          <p:nvPr/>
        </p:nvSpPr>
        <p:spPr>
          <a:xfrm>
            <a:off x="3545894" y="1228132"/>
            <a:ext cx="11196213" cy="1015278"/>
          </a:xfrm>
          <a:prstGeom prst="rect">
            <a:avLst/>
          </a:prstGeom>
        </p:spPr>
        <p:txBody>
          <a:bodyPr lIns="0" tIns="0" rIns="0" bIns="0" rtlCol="0" anchor="t">
            <a:spAutoFit/>
          </a:bodyPr>
          <a:lstStyle/>
          <a:p>
            <a:pPr algn="ctr">
              <a:lnSpc>
                <a:spcPts val="8543"/>
              </a:lnSpc>
            </a:pPr>
            <a:r>
              <a:rPr lang="en-US" sz="7003" spc="245" dirty="0">
                <a:solidFill>
                  <a:srgbClr val="000000"/>
                </a:solidFill>
                <a:latin typeface="Bryndan Write"/>
              </a:rPr>
              <a:t>Activities</a:t>
            </a:r>
          </a:p>
        </p:txBody>
      </p:sp>
      <p:sp>
        <p:nvSpPr>
          <p:cNvPr id="19" name="TextBox 19"/>
          <p:cNvSpPr txBox="1"/>
          <p:nvPr/>
        </p:nvSpPr>
        <p:spPr>
          <a:xfrm>
            <a:off x="3351116" y="4125540"/>
            <a:ext cx="4772527" cy="552652"/>
          </a:xfrm>
          <a:prstGeom prst="rect">
            <a:avLst/>
          </a:prstGeom>
        </p:spPr>
        <p:txBody>
          <a:bodyPr wrap="square" lIns="0" tIns="0" rIns="0" bIns="0" rtlCol="0" anchor="t">
            <a:spAutoFit/>
          </a:bodyPr>
          <a:lstStyle/>
          <a:p>
            <a:pPr>
              <a:lnSpc>
                <a:spcPts val="4635"/>
              </a:lnSpc>
            </a:pPr>
            <a:r>
              <a:rPr lang="en-US" sz="3200" dirty="0">
                <a:solidFill>
                  <a:srgbClr val="000000"/>
                </a:solidFill>
                <a:latin typeface="Agrandir Medium"/>
              </a:rPr>
              <a:t>Constructive Feedback</a:t>
            </a:r>
          </a:p>
        </p:txBody>
      </p:sp>
      <p:sp>
        <p:nvSpPr>
          <p:cNvPr id="21" name="TextBox 21"/>
          <p:cNvSpPr txBox="1"/>
          <p:nvPr/>
        </p:nvSpPr>
        <p:spPr>
          <a:xfrm>
            <a:off x="9112716" y="4124811"/>
            <a:ext cx="4456857" cy="552652"/>
          </a:xfrm>
          <a:prstGeom prst="rect">
            <a:avLst/>
          </a:prstGeom>
        </p:spPr>
        <p:txBody>
          <a:bodyPr wrap="square" lIns="0" tIns="0" rIns="0" bIns="0" rtlCol="0" anchor="t">
            <a:spAutoFit/>
          </a:bodyPr>
          <a:lstStyle/>
          <a:p>
            <a:pPr>
              <a:lnSpc>
                <a:spcPts val="4635"/>
              </a:lnSpc>
            </a:pPr>
            <a:r>
              <a:rPr lang="en-US" sz="3200" dirty="0">
                <a:solidFill>
                  <a:srgbClr val="000000"/>
                </a:solidFill>
                <a:latin typeface="Agrandir Medium"/>
              </a:rPr>
              <a:t>Cultural Competence</a:t>
            </a:r>
          </a:p>
        </p:txBody>
      </p:sp>
      <p:sp>
        <p:nvSpPr>
          <p:cNvPr id="24" name="TextBox 24"/>
          <p:cNvSpPr txBox="1"/>
          <p:nvPr/>
        </p:nvSpPr>
        <p:spPr>
          <a:xfrm>
            <a:off x="9246328" y="5322936"/>
            <a:ext cx="4456857" cy="1468672"/>
          </a:xfrm>
          <a:prstGeom prst="rect">
            <a:avLst/>
          </a:prstGeom>
        </p:spPr>
        <p:txBody>
          <a:bodyPr wrap="square" lIns="0" tIns="0" rIns="0" bIns="0" rtlCol="0" anchor="t">
            <a:spAutoFit/>
          </a:bodyPr>
          <a:lstStyle/>
          <a:p>
            <a:pPr marL="0" marR="0">
              <a:lnSpc>
                <a:spcPct val="107000"/>
              </a:lnSpc>
              <a:spcBef>
                <a:spcPts val="1560"/>
              </a:spcBef>
              <a:spcAft>
                <a:spcPts val="0"/>
              </a:spcAft>
            </a:pPr>
            <a:r>
              <a:rPr lang="en-US" sz="1800" kern="0" dirty="0">
                <a:solidFill>
                  <a:srgbClr val="364152"/>
                </a:solidFill>
                <a:effectLst/>
                <a:latin typeface="Inter"/>
                <a:ea typeface="Times New Roman" panose="02020603050405020304" pitchFamily="18" charset="0"/>
                <a:cs typeface="Times New Roman" panose="02020603050405020304" pitchFamily="18" charset="0"/>
              </a:rPr>
              <a:t>In an increasingly globalized world, cultural competence is crucial for effective communication. Instructors can include lessons that promote cultural awareness, respect, and understanding.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TextBox 26"/>
          <p:cNvSpPr txBox="1"/>
          <p:nvPr/>
        </p:nvSpPr>
        <p:spPr>
          <a:xfrm>
            <a:off x="3545894" y="5393626"/>
            <a:ext cx="4456857" cy="1765035"/>
          </a:xfrm>
          <a:prstGeom prst="rect">
            <a:avLst/>
          </a:prstGeom>
        </p:spPr>
        <p:txBody>
          <a:bodyPr wrap="square" lIns="0" tIns="0" rIns="0" bIns="0" rtlCol="0" anchor="t">
            <a:spAutoFit/>
          </a:bodyPr>
          <a:lstStyle/>
          <a:p>
            <a:pPr marL="0" marR="0">
              <a:lnSpc>
                <a:spcPct val="107000"/>
              </a:lnSpc>
              <a:spcBef>
                <a:spcPts val="1560"/>
              </a:spcBef>
              <a:spcAft>
                <a:spcPts val="0"/>
              </a:spcAft>
            </a:pPr>
            <a:r>
              <a:rPr lang="en-US" sz="1800" kern="0" dirty="0">
                <a:solidFill>
                  <a:srgbClr val="364152"/>
                </a:solidFill>
                <a:effectLst/>
                <a:latin typeface="Inter"/>
                <a:ea typeface="Times New Roman" panose="02020603050405020304" pitchFamily="18" charset="0"/>
                <a:cs typeface="Times New Roman" panose="02020603050405020304" pitchFamily="18" charset="0"/>
              </a:rPr>
              <a:t>Providing constructive feedback is essential for growth and improvement in interpersonal communication. Incorporate activities that involve peer feedback, allowing students to practice giving and receiving feedback in a respectful and constructive manner.</a:t>
            </a:r>
            <a:r>
              <a:rPr lang="en-US" sz="1500" spc="27" dirty="0">
                <a:solidFill>
                  <a:srgbClr val="000000"/>
                </a:solidFill>
                <a:latin typeface="Montserrat Medium"/>
              </a:rPr>
              <a:t>.</a:t>
            </a:r>
          </a:p>
        </p:txBody>
      </p:sp>
    </p:spTree>
    <p:extLst>
      <p:ext uri="{BB962C8B-B14F-4D97-AF65-F5344CB8AC3E}">
        <p14:creationId xmlns:p14="http://schemas.microsoft.com/office/powerpoint/2010/main" val="3484356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1037</Words>
  <Application>Microsoft Office PowerPoint</Application>
  <PresentationFormat>Custom</PresentationFormat>
  <Paragraphs>83</Paragraphs>
  <Slides>15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Inter</vt:lpstr>
      <vt:lpstr>Montserrat Medium</vt:lpstr>
      <vt:lpstr>Calibri</vt:lpstr>
      <vt:lpstr>Agrandir Medium</vt:lpstr>
      <vt:lpstr>Bryndan Write</vt:lpstr>
      <vt:lpstr>Arial</vt:lpstr>
      <vt:lpstr>Bryndan Write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DePriest, Brandy</dc:creator>
  <cp:lastModifiedBy>DePriest, Brandy</cp:lastModifiedBy>
  <cp:revision>3</cp:revision>
  <dcterms:created xsi:type="dcterms:W3CDTF">2006-08-16T00:00:00Z</dcterms:created>
  <dcterms:modified xsi:type="dcterms:W3CDTF">2024-02-12T21:52:52Z</dcterms:modified>
  <dc:identifier>DAF8merdnZo</dc:identifier>
</cp:coreProperties>
</file>